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56"/>
  </p:notesMasterIdLst>
  <p:handoutMasterIdLst>
    <p:handoutMasterId r:id="rId57"/>
  </p:handout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52" r:id="rId11"/>
    <p:sldId id="353" r:id="rId12"/>
    <p:sldId id="354" r:id="rId13"/>
    <p:sldId id="355" r:id="rId14"/>
    <p:sldId id="340" r:id="rId15"/>
    <p:sldId id="356" r:id="rId16"/>
    <p:sldId id="341" r:id="rId17"/>
    <p:sldId id="357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8" r:id="rId29"/>
    <p:sldId id="359" r:id="rId30"/>
    <p:sldId id="360" r:id="rId31"/>
    <p:sldId id="362" r:id="rId32"/>
    <p:sldId id="361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77" r:id="rId48"/>
    <p:sldId id="378" r:id="rId49"/>
    <p:sldId id="379" r:id="rId50"/>
    <p:sldId id="380" r:id="rId51"/>
    <p:sldId id="381" r:id="rId52"/>
    <p:sldId id="382" r:id="rId53"/>
    <p:sldId id="383" r:id="rId54"/>
    <p:sldId id="397" r:id="rId55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0" autoAdjust="0"/>
    <p:restoredTop sz="92642"/>
  </p:normalViewPr>
  <p:slideViewPr>
    <p:cSldViewPr snapToGrid="0">
      <p:cViewPr varScale="1">
        <p:scale>
          <a:sx n="84" d="100"/>
          <a:sy n="84" d="100"/>
        </p:scale>
        <p:origin x="1912" y="192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5CD7201-6ABC-8044-BCB5-202031CFB6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D38C6E5-B785-4545-B0D4-AEB96AC9A77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3B6BB15B-4AB9-B44C-B94C-82D7D74288D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2590037C-7B26-D244-A720-3518ECEEA4D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itchFamily="2" charset="0"/>
              </a:defRPr>
            </a:lvl1pPr>
          </a:lstStyle>
          <a:p>
            <a:pPr>
              <a:defRPr/>
            </a:pPr>
            <a:fld id="{991FB3DB-25F1-BC48-BCB1-DFE598890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8B4EC97-AA8C-D14E-B2A0-E4102268E0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EDF365B-CEEA-9547-A9F1-B491C61050B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0D7B2CC-48FF-E24E-A9D6-B8FD16C1B5C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BC1A067-F510-7B4A-8243-1B887544C7B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ACC5D68B-8998-D446-9196-28E46B6046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B941377D-407A-4443-8E52-4FE6989D38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EC5700C-42A4-AC48-92FA-5905BD668F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436B9B49-F1C9-7541-92D8-17FC4DFA97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40E22A8-1A3F-F04E-933A-576E1C6299A0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8455F53-AF61-5F42-A781-E54C08DF64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8E3D6E6-3233-8142-9913-371DBEFDA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E77754E6-696B-6E43-BA57-DD665C20CD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8BF8893-F7B1-E948-8936-B7E977D8A6C8}" type="slidenum">
              <a:rPr lang="en-US"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93BC543C-C393-DE49-9B54-882D073DDC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A30C09C-1A95-8643-BC36-3A2C30F9C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474FBC80-19D8-2F4D-A9FC-137ED97900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5E98E81-9569-8143-A9D0-6DB6C6A0A851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3257F062-7DAE-DD49-97F5-39C6DA516E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807145C-63E5-F346-8AA5-EB282A7E82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70B436A6-F3B0-444D-9C6B-A8270D765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DCBA27D-217A-FA48-9BCE-04FFD66B6D67}" type="slidenum">
              <a:rPr lang="en-US" altLang="en-US" smtClean="0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03BEA5BF-B863-9142-9367-DAE9076C5D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7BD6449-DDF2-164C-A391-8EE2B9F50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D9363B62-28D8-8747-8DC2-DF415A0A55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257CEA4-EB5F-B04B-8DF3-8CDEF069C83B}" type="slidenum">
              <a:rPr lang="en-US" altLang="en-US" smtClean="0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3E30B179-D2E4-F442-B4D9-B03F728047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677D328-298D-5748-BC86-43CDFFE08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2677FF0A-1A1B-E44D-8175-2C31FF5CF9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80E984B-3B54-AC42-9BE9-3593F36CB2EF}" type="slidenum">
              <a:rPr lang="en-US"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879F5DF6-77A0-E948-9CF7-2B60D87630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6503604-9375-A540-B4EE-55E6C4A6D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99B32B07-2AF3-994F-8C70-C23A5BCF79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B41432A-1F41-784C-849A-7667053A551E}" type="slidenum">
              <a:rPr lang="en-US" altLang="en-US" smtClean="0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E4218A72-56EC-0948-BFFE-3E81A2CA73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942C334-10D1-B740-ADC6-E2642EEDA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3AD5C43C-984B-974C-A38B-89894FFA0D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544C98A-02B2-2449-8E38-DDF674D255B8}" type="slidenum">
              <a:rPr lang="en-US" altLang="en-US" smtClean="0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02B81E45-A9F9-5442-A8E7-051A81F5CC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74C2994-5899-E14C-BC23-16C3112BD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F3725542-5AC3-3D4E-9CEB-07B114DC9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0A2BFAC-595D-0045-B5F4-B86AE7728206}" type="slidenum">
              <a:rPr lang="en-US" altLang="en-US" smtClean="0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A5A1CC13-5DCD-0E46-A50F-A686BAE3DD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B65D1C3-496E-834D-A435-C2A6D1A2C5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04ACE5B4-1E6F-4241-8BD8-B52A437E36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91C4C04-1949-7049-8D5C-5347027C4F88}" type="slidenum">
              <a:rPr lang="en-US" altLang="en-US" smtClean="0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09FD5CC8-AD60-494F-85C2-F097D1F051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7AC9D2E-018D-3E48-9776-9BB06B2AF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4F74F501-DF59-9649-B7E1-266ACB4C7A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1C9FEB-D729-ED4F-8440-ADBDB488CF1B}" type="slidenum">
              <a:rPr lang="en-US" altLang="en-US" smtClean="0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61D61850-86DF-3340-B6D3-80A31A1C2B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EB9367B-6609-F440-9DA8-48C471B1F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2B96A3CD-48C9-8741-8422-59FA59FE03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05FBD51-3846-AC42-AD57-5D2F62E3588A}" type="slidenum">
              <a:rPr lang="en-US" altLang="en-US" smtClean="0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40FC7F88-12FE-4340-832A-2152176283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1B49678-F256-6D4F-9AAF-67A1DF5B3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2E5116AB-935F-2844-8120-EB95A335F0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E080025-B32E-964B-926D-69BCF3009A2B}" type="slidenum">
              <a:rPr lang="en-US" altLang="en-US" smtClean="0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95265F2-6771-B641-A4D4-DD857FAFA5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EFD59DBF-D400-634A-B336-1EE37A1E5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14A79F2C-DAFF-F241-87CC-16343CB613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408C280-640D-434E-8C67-9025FC83296F}" type="slidenum">
              <a:rPr lang="en-US" altLang="en-US" smtClean="0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E0C674D7-6F7F-384F-B915-DD06C1BACC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DF37F7E-7CEE-374C-8BA6-663326868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B892F52C-2ABA-934D-82B5-6C7CEFEB32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9E2D62E-CFE6-2D46-A3B1-8BF9947153C6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A0157D6E-1310-A143-B783-E3D49F0840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0BBDD91-164F-134B-AC11-610E3AB6A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50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D90F9FD1-B9FB-244A-B4B6-E03DC4F2FF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D7E210A-C6D0-184C-8FAC-AA56672AFD56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002DFF75-00DA-0645-A84C-EEE6B03FF5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E982C8B-9CA8-BD43-AFD0-CBAAE2280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032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ED1D17DA-4A05-F54E-8DE1-EB0C961E97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8BE703B-E99E-AE4E-9095-3773028F57E8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9275CAFE-3F05-AB4D-BBC6-7AEC133DCB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8BD70C61-4A0B-A049-8F61-90733642F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008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84DF1080-8603-A24F-B3F6-2E2CB58D99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B7FBBE-DE2E-BE4B-A814-D80B228AED58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C5BB5377-9EC9-E246-8859-2AF0EF3065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383A794-4F9C-3047-96AA-9087C3301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29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760E37B5-A12A-4241-81C1-49956AEE87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6FA01B8-FA70-D946-BC9D-70837658FC1E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6E9E70F1-55EB-434D-84AA-03B5DFF81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4391ABF9-889B-5442-A7F9-100923C76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81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05B7BE12-C499-4343-92C3-FEB681EA88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AA87B6D-D8D7-3349-88D6-B70B3D878819}" type="slidenum">
              <a:rPr lang="en-US" altLang="en-US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9CE1FF6A-0152-4947-8C48-B35F2659B3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5EEFD0E3-A4A3-4B4B-A08D-484CAF35A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092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B89A2CCA-B012-EE42-9742-4FD8E66A65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28399F8-BF83-D744-8AD1-D6A9B500D1A1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79547B53-12D1-1C45-8C4A-DC01B69B8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899FAA7-748D-2E46-9CEB-8C0B593D8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504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5E7C9F75-D2B1-0549-BD67-6AB7372BA7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B0079D9-A3FB-464D-AABC-EE1187CB42E8}" type="slidenum">
              <a:rPr lang="en-US" altLang="en-US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A3738190-C8C6-6646-AC27-E8B7B84500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D64139B-9994-C94A-ADB7-CE0E4499D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8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D2CBBD3F-2721-5A43-83BC-286316719C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A1EED280-5A40-4247-A124-FA98D0A81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17A2BC83-520B-5742-B980-0699E75D8D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CFAA39D8-84C1-E94C-845A-A8FC7E173B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805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31A984D5-E545-AE47-97BA-57FC433030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36FBB7-4C8C-EC40-B690-E61E325D22AB}" type="slidenum">
              <a:rPr lang="en-US" altLang="en-US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A92D8370-9C37-CA41-B1DB-DAF1054CEF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293D4DA9-77AE-D740-880F-181ECCCA7F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178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6F9E9425-F22E-C844-A88C-36529A6628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59349832-4499-5F47-97AD-BDA1D4439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412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9531D392-59DB-A144-827C-6F2C15B135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AC53AD4D-FA0B-4847-83B0-E21049E9D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2113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C7763D6F-22CE-5C41-98C2-3AAB0AA0C6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C9D8B5E5-72FB-C44C-9073-6B0BD6BB0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615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0BD33216-F2A7-394B-90CA-4A607F885A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7C87ECAC-4457-2A41-AFBE-A27B57D92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081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2DEA5068-6C87-0A4F-A5DA-9BDF127BE2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6E479379-A6EB-ED46-AAF7-B613545015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339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FEE047A9-DBAD-D943-B3FC-61718E5E52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61310A4-884B-134A-9D66-7F54EDABFD8C}" type="slidenum">
              <a:rPr lang="en-US" altLang="en-US">
                <a:latin typeface="Times New Roman" panose="02020603050405020304" pitchFamily="18" charset="0"/>
              </a:rPr>
              <a:pPr/>
              <a:t>50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CDC75FB7-E71F-B149-8EF0-377D4B92F6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6396929F-67AC-F14A-961B-D5E55296A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4796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5464F050-7A7B-7346-9871-CC38D9A8D6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35B6440-F78D-0B42-8582-5106AB3B77AE}" type="slidenum">
              <a:rPr lang="en-US" altLang="en-US">
                <a:latin typeface="Times New Roman" panose="02020603050405020304" pitchFamily="18" charset="0"/>
              </a:rPr>
              <a:pPr/>
              <a:t>51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EFD571D6-A9B6-7D4D-BC16-2077A63E5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2A877D19-8CDE-034A-B7F9-07FA46671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183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579FDCDD-4231-FF4F-9A06-DA90CEE91C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54A3012-E714-9C4C-85EC-FC4E78CB2A96}" type="slidenum">
              <a:rPr lang="en-US" altLang="en-US">
                <a:latin typeface="Times New Roman" panose="02020603050405020304" pitchFamily="18" charset="0"/>
              </a:rPr>
              <a:pPr/>
              <a:t>52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0517370C-E9BA-C34D-8857-C275605B61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A658EDEB-F4A9-3A46-BED6-089E5FDD4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79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819CA7F5-9E3E-F446-BC5E-2769815CF6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7C35C3E-DCC3-9A4A-AAF8-E58B28BF0A36}" type="slidenum">
              <a:rPr lang="en-US" altLang="en-US" smtClean="0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606AF6FA-5000-3D42-9B1C-5159E859C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FD412ED-CB0D-C741-AB31-48EA30E87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32EB8FFB-5A2E-854F-B876-13BBDB0F4F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B0D7DEA-6A3E-7842-A410-EB02A48E1628}" type="slidenum">
              <a:rPr lang="en-US" altLang="en-US">
                <a:latin typeface="Times New Roman" panose="02020603050405020304" pitchFamily="18" charset="0"/>
              </a:rPr>
              <a:pPr/>
              <a:t>53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8AF95BC2-6A86-BF48-A4BC-514F5EAA3F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7650F38E-91E6-C245-95BB-270E3E600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43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007F2320-69E9-E84D-AFC6-10A5ED0EC9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818D780-28A9-C84D-B1EC-F8F9BB3CDE48}" type="slidenum">
              <a:rPr lang="en-US" altLang="en-US">
                <a:latin typeface="Times New Roman" panose="02020603050405020304" pitchFamily="18" charset="0"/>
              </a:rPr>
              <a:pPr/>
              <a:t>54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BD6733B9-605C-0A41-AB18-CB6583149A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DED5F736-747A-C644-80A8-86EAE92F3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74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F3685673-30C6-DF4C-9585-BC0E31A101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264F447-4648-0349-A8E2-685C480EDF32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097462B6-C634-0047-B006-111E4838DD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424BED3-AB12-074B-8560-C4085326DD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23DBBCB2-6152-024C-B14D-D8332CDD31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69A90C0-3C4D-F14F-A20F-39F45260DBDB}" type="slidenum">
              <a:rPr lang="en-US" altLang="en-US" smtClean="0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AAAA851-55D4-814E-90A6-366C990AE8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BCC4AA3-AB05-2B4A-BBF0-08528B26E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7F598FA0-B8C9-5940-B9B2-E40AD25C34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1806B8D-60D3-884D-976E-8B8F06B86FCF}" type="slidenum">
              <a:rPr lang="en-US" altLang="en-US" smtClean="0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381E191-1612-074D-B1A3-379932962F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66E5630-1E45-DD46-B343-0301018E7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BD97E89B-56B4-DD4E-A257-840BA78A3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8909051-1870-9344-948C-92D181435FC1}" type="slidenum">
              <a:rPr lang="en-US" altLang="en-US" smtClean="0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6012BC7-636E-3D4E-8804-AAA668BD0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E705E1C-021A-7547-89A3-55E7EC0E5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40883DD7-271A-824E-AC45-9D372839E3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1A0B46F-4E11-E549-8585-B6EE7D808CF9}" type="slidenum">
              <a:rPr lang="en-US" altLang="en-US" smtClean="0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F0255123-1B8E-0B4C-9B01-34F0B26BF2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2A787D4-86B0-D142-960B-3820828F2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FA389E49-E0D9-5C42-B97F-2EBFEF552F2E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38E1A692-2A5B-F04E-8C6F-CFB90625B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DCC5BD9-E132-0F4E-8EFF-CE9D49669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2DE84C98-597F-0649-A296-53C7560A0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F6DBD885-3FDF-A14E-B465-CB8824C08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33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704957A1-AF33-494D-BFFE-D4D781392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69557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336699"/>
                </a:solidFill>
                <a:latin typeface="Helvetica" pitchFamily="-84" charset="0"/>
              </a:rPr>
              <a:t>Operating System Concepts – 9</a:t>
            </a:r>
            <a:r>
              <a:rPr lang="en-US" altLang="en-US" sz="1000" b="1" baseline="3000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2F19385E-3F16-104F-9444-F3C68E401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B31D39A3-098B-DA47-8958-A9B669560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432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187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087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095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89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25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2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320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1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745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08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F62BA52C-B846-9C44-9C1A-0D2FCFC95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8BE2A5B9-25A9-B24B-8F74-BEB8384BA0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4701DD5-6142-2647-A9DF-8FB25861CB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039C9FD-B4FB-784F-B8DF-24A276D29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C01D5C56-E73A-604C-B480-BCCFB843CB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65B4BE28-268C-024A-B453-54AC29AE4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8D2163FD-3780-3B48-A174-58B9554EF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017D9D6E-4D4E-5548-9D3D-A9C745978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6.</a:t>
            </a:r>
            <a:fld id="{0516D18B-624C-AF46-A65D-12F739D74197}" type="slidenum">
              <a:rPr lang="en-US" altLang="en-US" sz="1000" b="1" smtClean="0">
                <a:solidFill>
                  <a:srgbClr val="006699"/>
                </a:solidFill>
                <a:latin typeface="Helvetica" pitchFamily="2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itchFamily="2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3DB737B7-E74C-A247-A317-2E67FF145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A731498D-087B-494E-B117-D568C38EB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638425" cy="2444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-84" charset="0"/>
              </a:rPr>
              <a:t>Operating System Concepts – 9</a:t>
            </a:r>
            <a:r>
              <a:rPr lang="en-US" altLang="en-US" sz="1000" b="1" baseline="3000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7CD868C6-04DC-EF45-804D-0C84F8B2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2" charset="2"/>
        <a:buChar char="n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2" charset="2"/>
        <a:buChar char="l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2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056FD4CF-FC3F-3B45-8F58-3757ACA74B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8263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6:  CPU Scheduling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56"/>
    </mc:Choice>
    <mc:Fallback xmlns="">
      <p:transition spd="slow" advTm="254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4E3B9EAA-29F4-1E45-88A9-A6FCFBED8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Various Times Related To Process-</a:t>
            </a:r>
          </a:p>
        </p:txBody>
      </p:sp>
      <p:pic>
        <p:nvPicPr>
          <p:cNvPr id="23554" name="Content Placeholder 3">
            <a:extLst>
              <a:ext uri="{FF2B5EF4-FFF2-40B4-BE49-F238E27FC236}">
                <a16:creationId xmlns:a16="http://schemas.microsoft.com/office/drawing/2014/main" id="{A303535B-7178-0249-8373-BFAC73AF69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4738" y="1233488"/>
            <a:ext cx="5153025" cy="45307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85"/>
    </mc:Choice>
    <mc:Fallback xmlns="">
      <p:transition spd="slow" advTm="1868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EC174819-113D-1846-AF53-90250A9E9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  Various Times Related To Process-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F9BED-048B-6C4E-A3BB-305D4D719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b="1" u="sng" dirty="0"/>
              <a:t>1. Arrival Time-</a:t>
            </a:r>
            <a:endParaRPr lang="en-US" dirty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Arrival time is the point of time at which a process enters the ready queue.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b="1" u="sng" dirty="0"/>
              <a:t>2. Waiting Time-</a:t>
            </a:r>
            <a:endParaRPr lang="en-US" dirty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Waiting time is the amount of time spent by a process waiting in the ready queue for getting the CPU.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b="1" u="sng" dirty="0"/>
              <a:t>3. Response Time-</a:t>
            </a:r>
            <a:endParaRPr lang="en-US" dirty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Response time is the amount of time after which a process gets the CPU for the first time after entering the ready queue.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99291FB-C342-7545-9A4D-8476D535EAD8}"/>
              </a:ext>
            </a:extLst>
          </p:cNvPr>
          <p:cNvGraphicFramePr>
            <a:graphicFrameLocks noGrp="1"/>
          </p:cNvGraphicFramePr>
          <p:nvPr/>
        </p:nvGraphicFramePr>
        <p:xfrm>
          <a:off x="1766888" y="3421063"/>
          <a:ext cx="6278562" cy="427037"/>
        </p:xfrm>
        <a:graphic>
          <a:graphicData uri="http://schemas.openxmlformats.org/drawingml/2006/table">
            <a:tbl>
              <a:tblPr/>
              <a:tblGrid>
                <a:gridCol w="6278562">
                  <a:extLst>
                    <a:ext uri="{9D8B030D-6E8A-4147-A177-3AD203B41FA5}">
                      <a16:colId xmlns:a16="http://schemas.microsoft.com/office/drawing/2014/main" val="2530790324"/>
                    </a:ext>
                  </a:extLst>
                </a:gridCol>
              </a:tblGrid>
              <a:tr h="4270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Waiting time = Turn Around time – Burst time</a:t>
                      </a:r>
                    </a:p>
                  </a:txBody>
                  <a:tcPr marL="95238" marR="95238" marT="76110" marB="761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15346"/>
                  </a:ext>
                </a:extLst>
              </a:tr>
            </a:tbl>
          </a:graphicData>
        </a:graphic>
      </p:graphicFrame>
      <p:sp>
        <p:nvSpPr>
          <p:cNvPr id="24585" name="Rectangle 2">
            <a:extLst>
              <a:ext uri="{FF2B5EF4-FFF2-40B4-BE49-F238E27FC236}">
                <a16:creationId xmlns:a16="http://schemas.microsoft.com/office/drawing/2014/main" id="{AE95779C-6217-0A47-8988-D1CCC80D0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421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itchFamily="2" charset="2"/>
              <a:buChar char="4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kumimoji="0" lang="en-US" altLang="en-US">
                <a:latin typeface="Verdana" panose="020B0604030504040204" pitchFamily="34" charset="0"/>
              </a:rPr>
            </a:br>
            <a:br>
              <a:rPr kumimoji="0" lang="en-US" altLang="en-US">
                <a:latin typeface="Verdana" panose="020B0604030504040204" pitchFamily="34" charset="0"/>
              </a:rPr>
            </a:br>
            <a:endParaRPr kumimoji="0" lang="en-US" altLang="en-US">
              <a:latin typeface="Verdana" panose="020B060403050404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6860CE-32E0-144F-8BF8-6C4948C8B3A1}"/>
              </a:ext>
            </a:extLst>
          </p:cNvPr>
          <p:cNvGraphicFramePr>
            <a:graphicFrameLocks noGrp="1"/>
          </p:cNvGraphicFramePr>
          <p:nvPr/>
        </p:nvGraphicFramePr>
        <p:xfrm>
          <a:off x="1417638" y="5257800"/>
          <a:ext cx="6627812" cy="701675"/>
        </p:xfrm>
        <a:graphic>
          <a:graphicData uri="http://schemas.openxmlformats.org/drawingml/2006/table">
            <a:tbl>
              <a:tblPr/>
              <a:tblGrid>
                <a:gridCol w="6627812">
                  <a:extLst>
                    <a:ext uri="{9D8B030D-6E8A-4147-A177-3AD203B41FA5}">
                      <a16:colId xmlns:a16="http://schemas.microsoft.com/office/drawing/2014/main" val="305764833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Response Time = Time at which process first gets the CPU – Arrival time</a:t>
                      </a:r>
                    </a:p>
                  </a:txBody>
                  <a:tcPr marL="95244" marR="95244" marT="76269" marB="7626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992913"/>
                  </a:ext>
                </a:extLst>
              </a:tr>
            </a:tbl>
          </a:graphicData>
        </a:graphic>
      </p:graphicFrame>
      <p:sp>
        <p:nvSpPr>
          <p:cNvPr id="24592" name="Rectangle 3">
            <a:extLst>
              <a:ext uri="{FF2B5EF4-FFF2-40B4-BE49-F238E27FC236}">
                <a16:creationId xmlns:a16="http://schemas.microsoft.com/office/drawing/2014/main" id="{BFB92A7E-DB68-434A-9A99-386BEFC4A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525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itchFamily="2" charset="2"/>
              <a:buChar char="4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kumimoji="0" lang="en-US" altLang="en-US">
                <a:latin typeface="Verdana" panose="020B0604030504040204" pitchFamily="34" charset="0"/>
              </a:rPr>
            </a:br>
            <a:endParaRPr kumimoji="0" lang="en-US" altLang="en-US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100">
                <a:solidFill>
                  <a:srgbClr val="303030"/>
                </a:solidFill>
                <a:latin typeface="Verdana" panose="020B0604030504040204" pitchFamily="34" charset="0"/>
              </a:rPr>
              <a:t> </a:t>
            </a:r>
            <a:endParaRPr kumimoji="0" lang="en-US" altLang="en-US" sz="6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641"/>
    </mc:Choice>
    <mc:Fallback xmlns="">
      <p:transition spd="slow" advTm="9464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D9FE55B6-6A1C-7743-A80E-F7F92095D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  Various Times Related To Process-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2813D-DC52-EB48-A7E4-70CCE7B03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b="1" u="sng" dirty="0"/>
              <a:t>4. Burst Time-</a:t>
            </a:r>
            <a:endParaRPr lang="en-US" dirty="0"/>
          </a:p>
          <a:p>
            <a:pPr marL="635000" indent="-280988">
              <a:buFont typeface="Arial" panose="020B0604020202020204" pitchFamily="34" charset="0"/>
              <a:buChar char="•"/>
              <a:defRPr/>
            </a:pPr>
            <a:r>
              <a:rPr lang="en-US" dirty="0"/>
              <a:t>Burst time is the amount of time required by a process for executing on CPU.</a:t>
            </a:r>
          </a:p>
          <a:p>
            <a:pPr marL="635000" indent="-280988">
              <a:buFont typeface="Arial" panose="020B0604020202020204" pitchFamily="34" charset="0"/>
              <a:buChar char="•"/>
              <a:defRPr/>
            </a:pPr>
            <a:r>
              <a:rPr lang="en-US" dirty="0"/>
              <a:t>It is also called as </a:t>
            </a:r>
            <a:r>
              <a:rPr lang="en-US" b="1" dirty="0"/>
              <a:t>execution time</a:t>
            </a:r>
            <a:r>
              <a:rPr lang="en-US" dirty="0"/>
              <a:t> or </a:t>
            </a:r>
            <a:r>
              <a:rPr lang="en-US" b="1" dirty="0"/>
              <a:t>running time</a:t>
            </a:r>
            <a:r>
              <a:rPr lang="en-US" dirty="0"/>
              <a:t>.</a:t>
            </a:r>
          </a:p>
          <a:p>
            <a:pPr marL="635000" indent="-280988">
              <a:buFont typeface="Arial" panose="020B0604020202020204" pitchFamily="34" charset="0"/>
              <a:buChar char="•"/>
              <a:defRPr/>
            </a:pPr>
            <a:r>
              <a:rPr lang="en-US" dirty="0"/>
              <a:t>Burst time of a process can not be known in advance before executing the process.</a:t>
            </a:r>
          </a:p>
          <a:p>
            <a:pPr marL="635000" indent="-280988">
              <a:buFont typeface="Arial" panose="020B0604020202020204" pitchFamily="34" charset="0"/>
              <a:buChar char="•"/>
              <a:defRPr/>
            </a:pPr>
            <a:r>
              <a:rPr lang="en-US" dirty="0"/>
              <a:t>It can be known only after the process has executed.</a:t>
            </a:r>
          </a:p>
          <a:p>
            <a:pPr marL="354012" indent="0">
              <a:buFont typeface="Monotype Sorts" pitchFamily="2" charset="2"/>
              <a:buNone/>
              <a:defRPr/>
            </a:pPr>
            <a:endParaRPr lang="en-US" dirty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b="1" u="sng" dirty="0"/>
              <a:t>5. Completion Time-</a:t>
            </a:r>
            <a:endParaRPr lang="en-US" dirty="0"/>
          </a:p>
          <a:p>
            <a:pPr marL="635000" indent="-280988">
              <a:buFont typeface="Arial" panose="020B0604020202020204" pitchFamily="34" charset="0"/>
              <a:buChar char="•"/>
              <a:defRPr/>
            </a:pPr>
            <a:r>
              <a:rPr lang="en-US" dirty="0"/>
              <a:t>Completion time is the point of time at which a process completes its execution on the CPU and takes exit from the system.</a:t>
            </a:r>
          </a:p>
          <a:p>
            <a:pPr marL="635000" indent="-280988">
              <a:buFont typeface="Arial" panose="020B0604020202020204" pitchFamily="34" charset="0"/>
              <a:buChar char="•"/>
              <a:defRPr/>
            </a:pPr>
            <a:r>
              <a:rPr lang="en-US" dirty="0"/>
              <a:t>It is also called as </a:t>
            </a:r>
            <a:r>
              <a:rPr lang="en-US" b="1" dirty="0"/>
              <a:t>exit time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41"/>
    </mc:Choice>
    <mc:Fallback xmlns="">
      <p:transition spd="slow" advTm="8594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0CCD6AEB-55B4-4F46-842F-0ABAA561C3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Various Times Related To Process-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F4AC-F8CB-9948-AFBB-EC61DE501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b="1" u="sng" dirty="0"/>
              <a:t>6. Turn Around Time-</a:t>
            </a:r>
            <a:r>
              <a:rPr lang="en-US" dirty="0"/>
              <a:t> </a:t>
            </a:r>
          </a:p>
          <a:p>
            <a:pPr marL="752475" indent="-295275">
              <a:buFont typeface="Arial" panose="020B0604020202020204" pitchFamily="34" charset="0"/>
              <a:buChar char="•"/>
              <a:defRPr/>
            </a:pPr>
            <a:r>
              <a:rPr lang="en-US" dirty="0"/>
              <a:t>Turn Around time is the total amount of time spent by a process in the system.</a:t>
            </a:r>
          </a:p>
          <a:p>
            <a:pPr marL="752475" indent="-295275">
              <a:buFont typeface="Arial" panose="020B0604020202020204" pitchFamily="34" charset="0"/>
              <a:buChar char="•"/>
              <a:defRPr/>
            </a:pPr>
            <a:r>
              <a:rPr lang="en-US" dirty="0"/>
              <a:t>When present in the system, a process is either waiting in the ready queue for getting the CPU or it is executing on the CPU.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/>
          </a:p>
          <a:p>
            <a:pPr marL="0" indent="0">
              <a:buFont typeface="Monotype Sorts" pitchFamily="2" charset="2"/>
              <a:buNone/>
              <a:defRPr/>
            </a:pPr>
            <a:endParaRPr lang="en-US" dirty="0"/>
          </a:p>
          <a:p>
            <a:pPr marL="0" indent="0">
              <a:buFont typeface="Monotype Sorts" pitchFamily="2" charset="2"/>
              <a:buNone/>
              <a:defRPr/>
            </a:pPr>
            <a:endParaRPr lang="en-US" dirty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                                                        OR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A927E9-E8AE-8445-9962-60F23DD4F7E1}"/>
              </a:ext>
            </a:extLst>
          </p:cNvPr>
          <p:cNvGraphicFramePr>
            <a:graphicFrameLocks noGrp="1"/>
          </p:cNvGraphicFramePr>
          <p:nvPr/>
        </p:nvGraphicFramePr>
        <p:xfrm>
          <a:off x="1781175" y="3198813"/>
          <a:ext cx="6280150" cy="427037"/>
        </p:xfrm>
        <a:graphic>
          <a:graphicData uri="http://schemas.openxmlformats.org/drawingml/2006/table">
            <a:tbl>
              <a:tblPr/>
              <a:tblGrid>
                <a:gridCol w="6280150">
                  <a:extLst>
                    <a:ext uri="{9D8B030D-6E8A-4147-A177-3AD203B41FA5}">
                      <a16:colId xmlns:a16="http://schemas.microsoft.com/office/drawing/2014/main" val="2023263848"/>
                    </a:ext>
                  </a:extLst>
                </a:gridCol>
              </a:tblGrid>
              <a:tr h="4270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Turn Around time = Burst time + Waiting time</a:t>
                      </a:r>
                    </a:p>
                  </a:txBody>
                  <a:tcPr marL="95262" marR="95262" marT="76257" marB="7625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75288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B708DE-CB99-2D41-9C22-2500F3BC2C10}"/>
              </a:ext>
            </a:extLst>
          </p:cNvPr>
          <p:cNvGraphicFramePr>
            <a:graphicFrameLocks noGrp="1"/>
          </p:cNvGraphicFramePr>
          <p:nvPr/>
        </p:nvGraphicFramePr>
        <p:xfrm>
          <a:off x="1781175" y="4694238"/>
          <a:ext cx="6280150" cy="427037"/>
        </p:xfrm>
        <a:graphic>
          <a:graphicData uri="http://schemas.openxmlformats.org/drawingml/2006/table">
            <a:tbl>
              <a:tblPr/>
              <a:tblGrid>
                <a:gridCol w="6280150">
                  <a:extLst>
                    <a:ext uri="{9D8B030D-6E8A-4147-A177-3AD203B41FA5}">
                      <a16:colId xmlns:a16="http://schemas.microsoft.com/office/drawing/2014/main" val="2653591564"/>
                    </a:ext>
                  </a:extLst>
                </a:gridCol>
              </a:tblGrid>
              <a:tr h="4270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Turn Around time = Completion time – Arrival time</a:t>
                      </a:r>
                    </a:p>
                  </a:txBody>
                  <a:tcPr marL="95262" marR="95262" marT="76257" marB="7625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351616"/>
                  </a:ext>
                </a:extLst>
              </a:tr>
            </a:tbl>
          </a:graphicData>
        </a:graphic>
      </p:graphicFrame>
      <p:sp>
        <p:nvSpPr>
          <p:cNvPr id="26639" name="Rectangle 1">
            <a:extLst>
              <a:ext uri="{FF2B5EF4-FFF2-40B4-BE49-F238E27FC236}">
                <a16:creationId xmlns:a16="http://schemas.microsoft.com/office/drawing/2014/main" id="{CB6F5CAA-8511-444F-A688-EDD41330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4518025"/>
            <a:ext cx="2349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itchFamily="2" charset="2"/>
              <a:buChar char="4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6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100">
                <a:solidFill>
                  <a:srgbClr val="303030"/>
                </a:solidFill>
                <a:latin typeface="Verdana" panose="020B0604030504040204" pitchFamily="34" charset="0"/>
              </a:rPr>
              <a:t> </a:t>
            </a:r>
            <a:endParaRPr kumimoji="0" lang="en-US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44"/>
    </mc:Choice>
    <mc:Fallback xmlns="">
      <p:transition spd="slow" advTm="4834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8176A070-C726-E546-881E-968AAEB72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268288"/>
            <a:ext cx="7997825" cy="457200"/>
          </a:xfrm>
        </p:spPr>
        <p:txBody>
          <a:bodyPr/>
          <a:lstStyle/>
          <a:p>
            <a:pPr eaLnBrk="1" hangingPunct="1"/>
            <a:r>
              <a:rPr lang="en-US" altLang="en-US" sz="2400"/>
              <a:t>First- Come, First-Served (FCFS) Scheduling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A5D83C1F-42AB-6C4E-AB94-EBEA84A16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438" y="1250950"/>
            <a:ext cx="7566025" cy="41148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3028950" algn="ctr"/>
                <a:tab pos="4633913" algn="ctr"/>
              </a:tabLst>
            </a:pPr>
            <a:r>
              <a:rPr lang="en-US" altLang="en-US" sz="1600"/>
              <a:t>		</a:t>
            </a:r>
            <a:r>
              <a:rPr lang="en-US" altLang="en-US" u="sng"/>
              <a:t>Process</a:t>
            </a:r>
            <a:r>
              <a:rPr lang="en-US" altLang="en-US"/>
              <a:t>	</a:t>
            </a:r>
            <a:r>
              <a:rPr lang="en-US" altLang="en-US" u="sng"/>
              <a:t>Burst Time	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3028950" algn="ctr"/>
                <a:tab pos="4633913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/>
              <a:t>	24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3028950" algn="ctr"/>
                <a:tab pos="4633913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i="1" baseline="-25000"/>
              <a:t>2</a:t>
            </a:r>
            <a:r>
              <a:rPr lang="en-US" altLang="en-US"/>
              <a:t> 	3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3028950" algn="ctr"/>
                <a:tab pos="4633913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i="1" baseline="-25000"/>
              <a:t>3	 </a:t>
            </a:r>
            <a:r>
              <a:rPr lang="en-US" altLang="en-US"/>
              <a:t>3</a:t>
            </a:r>
            <a:r>
              <a:rPr lang="en-US" altLang="en-US" i="1" baseline="-25000"/>
              <a:t> </a:t>
            </a:r>
          </a:p>
          <a:p>
            <a:pPr>
              <a:lnSpc>
                <a:spcPct val="90000"/>
              </a:lnSpc>
              <a:tabLst>
                <a:tab pos="3028950" algn="ctr"/>
                <a:tab pos="4633913" algn="ctr"/>
              </a:tabLst>
            </a:pPr>
            <a:r>
              <a:rPr lang="en-US" altLang="en-US"/>
              <a:t>Suppose that the processes arrive in the order: </a:t>
            </a:r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/>
              <a:t> , </a:t>
            </a:r>
            <a:r>
              <a:rPr lang="en-US" altLang="en-US" i="1"/>
              <a:t>P</a:t>
            </a:r>
            <a:r>
              <a:rPr lang="en-US" altLang="en-US" i="1" baseline="-25000"/>
              <a:t>2</a:t>
            </a:r>
            <a:r>
              <a:rPr lang="en-US" altLang="en-US"/>
              <a:t> , </a:t>
            </a:r>
            <a:r>
              <a:rPr lang="en-US" altLang="en-US" i="1"/>
              <a:t>P</a:t>
            </a:r>
            <a:r>
              <a:rPr lang="en-US" altLang="en-US" i="1" baseline="-25000"/>
              <a:t>3  </a:t>
            </a:r>
            <a:br>
              <a:rPr lang="en-US" altLang="en-US" i="1" baseline="-25000"/>
            </a:br>
            <a:r>
              <a:rPr lang="en-US" altLang="en-US"/>
              <a:t>The Gantt Chart for the schedule is:</a:t>
            </a:r>
            <a:br>
              <a:rPr lang="en-US" altLang="en-US"/>
            </a:br>
            <a:br>
              <a:rPr lang="en-US" altLang="en-US" sz="1600"/>
            </a:br>
            <a:br>
              <a:rPr lang="en-US" altLang="en-US" sz="1600"/>
            </a:br>
            <a:br>
              <a:rPr lang="en-US" altLang="en-US" sz="1600"/>
            </a:br>
            <a:br>
              <a:rPr lang="en-US" altLang="en-US" sz="1600"/>
            </a:br>
            <a:endParaRPr lang="en-US" altLang="en-US" sz="1600"/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3028950" algn="ctr"/>
                <a:tab pos="4633913" algn="ctr"/>
              </a:tabLst>
            </a:pPr>
            <a:endParaRPr lang="en-US" altLang="en-US" sz="1600"/>
          </a:p>
          <a:p>
            <a:pPr>
              <a:lnSpc>
                <a:spcPct val="90000"/>
              </a:lnSpc>
              <a:tabLst>
                <a:tab pos="3028950" algn="ctr"/>
                <a:tab pos="4633913" algn="ctr"/>
              </a:tabLst>
            </a:pPr>
            <a:r>
              <a:rPr lang="en-US" altLang="en-US"/>
              <a:t>Waiting time for </a:t>
            </a:r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/>
              <a:t>  = 0; </a:t>
            </a:r>
            <a:r>
              <a:rPr lang="en-US" altLang="en-US" i="1"/>
              <a:t>P</a:t>
            </a:r>
            <a:r>
              <a:rPr lang="en-US" altLang="en-US" i="1" baseline="-25000"/>
              <a:t>2</a:t>
            </a:r>
            <a:r>
              <a:rPr lang="en-US" altLang="en-US"/>
              <a:t>  = 24; </a:t>
            </a:r>
            <a:r>
              <a:rPr lang="en-US" altLang="en-US" i="1"/>
              <a:t>P</a:t>
            </a:r>
            <a:r>
              <a:rPr lang="en-US" altLang="en-US" i="1" baseline="-25000"/>
              <a:t>3 </a:t>
            </a:r>
            <a:r>
              <a:rPr lang="en-US" altLang="en-US"/>
              <a:t>= 27</a:t>
            </a:r>
          </a:p>
          <a:p>
            <a:pPr>
              <a:lnSpc>
                <a:spcPct val="90000"/>
              </a:lnSpc>
              <a:tabLst>
                <a:tab pos="3028950" algn="ctr"/>
                <a:tab pos="4633913" algn="ctr"/>
              </a:tabLst>
            </a:pPr>
            <a:r>
              <a:rPr lang="en-US" altLang="en-US"/>
              <a:t>Average waiting time:  (0 + 24 + 27)/3 = 17</a:t>
            </a:r>
          </a:p>
        </p:txBody>
      </p:sp>
      <p:pic>
        <p:nvPicPr>
          <p:cNvPr id="27651" name="Picture 1">
            <a:extLst>
              <a:ext uri="{FF2B5EF4-FFF2-40B4-BE49-F238E27FC236}">
                <a16:creationId xmlns:a16="http://schemas.microsoft.com/office/drawing/2014/main" id="{D3980F9F-3634-324A-BAA0-62B7722AA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3479800"/>
            <a:ext cx="695483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269"/>
    </mc:Choice>
    <mc:Fallback xmlns="">
      <p:transition spd="slow" advTm="16126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E2A706DF-C22A-A343-A744-51E632641F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16925" cy="576262"/>
          </a:xfrm>
        </p:spPr>
        <p:txBody>
          <a:bodyPr/>
          <a:lstStyle/>
          <a:p>
            <a:r>
              <a:rPr lang="en-US" altLang="en-US" sz="2400"/>
              <a:t>First- Come, First-Served (FCFS)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6301F-7629-FF44-9C26-0D59CE635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8229600" cy="4957762"/>
          </a:xfrm>
        </p:spPr>
        <p:txBody>
          <a:bodyPr/>
          <a:lstStyle/>
          <a:p>
            <a:pPr>
              <a:defRPr/>
            </a:pPr>
            <a:r>
              <a:rPr lang="en-US" dirty="0"/>
              <a:t>Average turn around time:</a:t>
            </a:r>
          </a:p>
          <a:p>
            <a:pPr marL="0" indent="354013">
              <a:buFont typeface="Monotype Sorts" pitchFamily="2" charset="2"/>
              <a:buNone/>
              <a:defRPr/>
            </a:pPr>
            <a:r>
              <a:rPr lang="en-US" dirty="0"/>
              <a:t>The turn around time for process P1 = 24-0 = 24 </a:t>
            </a:r>
            <a:r>
              <a:rPr lang="en-US" dirty="0" err="1"/>
              <a:t>msecs</a:t>
            </a:r>
            <a:endParaRPr lang="en-US" dirty="0"/>
          </a:p>
          <a:p>
            <a:pPr marL="0" indent="354013">
              <a:buFont typeface="Monotype Sorts" pitchFamily="2" charset="2"/>
              <a:buNone/>
              <a:defRPr/>
            </a:pPr>
            <a:r>
              <a:rPr lang="en-US" dirty="0"/>
              <a:t>The turn around time for process P2 = 27-0 = 27 </a:t>
            </a:r>
            <a:r>
              <a:rPr lang="en-US" dirty="0" err="1"/>
              <a:t>msecs</a:t>
            </a:r>
            <a:endParaRPr lang="en-US" dirty="0"/>
          </a:p>
          <a:p>
            <a:pPr marL="0" indent="354013">
              <a:buFont typeface="Monotype Sorts" pitchFamily="2" charset="2"/>
              <a:buNone/>
              <a:defRPr/>
            </a:pPr>
            <a:r>
              <a:rPr lang="en-US" dirty="0"/>
              <a:t>The turn around time for process P3 = 30-0 = 30 </a:t>
            </a:r>
            <a:r>
              <a:rPr lang="en-US" dirty="0" err="1"/>
              <a:t>msecs</a:t>
            </a:r>
            <a:endParaRPr lang="en-US" dirty="0"/>
          </a:p>
          <a:p>
            <a:pPr marL="0" indent="354013">
              <a:buFont typeface="Monotype Sorts" pitchFamily="2" charset="2"/>
              <a:buNone/>
              <a:defRPr/>
            </a:pPr>
            <a:endParaRPr lang="en-US" dirty="0"/>
          </a:p>
          <a:p>
            <a:pPr marL="0" indent="354013">
              <a:buFont typeface="Monotype Sorts" pitchFamily="2" charset="2"/>
              <a:buNone/>
              <a:defRPr/>
            </a:pPr>
            <a:r>
              <a:rPr lang="en-US" dirty="0"/>
              <a:t>Average turn around time = (24 + 27 + 30) / 3 = 81 / 3 =</a:t>
            </a:r>
            <a:r>
              <a:rPr lang="en-US" b="1" dirty="0"/>
              <a:t>27 </a:t>
            </a:r>
            <a:r>
              <a:rPr lang="en-US" b="1" dirty="0" err="1"/>
              <a:t>msecs</a:t>
            </a:r>
            <a:endParaRPr lang="en-US" b="1" dirty="0"/>
          </a:p>
          <a:p>
            <a:pPr marL="0" indent="354013">
              <a:buFont typeface="Monotype Sorts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Average response time:</a:t>
            </a:r>
          </a:p>
          <a:p>
            <a:pPr marL="354013" indent="0">
              <a:buFont typeface="Monotype Sorts" pitchFamily="2" charset="2"/>
              <a:buNone/>
              <a:defRPr/>
            </a:pPr>
            <a:r>
              <a:rPr lang="en-US" dirty="0"/>
              <a:t>The response time for process P1 = 0-0 = 0 </a:t>
            </a:r>
            <a:r>
              <a:rPr lang="en-US" dirty="0" err="1"/>
              <a:t>msecs</a:t>
            </a:r>
            <a:endParaRPr lang="en-US" dirty="0"/>
          </a:p>
          <a:p>
            <a:pPr marL="354013" indent="0">
              <a:buFont typeface="Monotype Sorts" pitchFamily="2" charset="2"/>
              <a:buNone/>
              <a:defRPr/>
            </a:pPr>
            <a:r>
              <a:rPr lang="en-US" dirty="0"/>
              <a:t>The response time for process P2 = 24-0 = 24 </a:t>
            </a:r>
            <a:r>
              <a:rPr lang="en-US" dirty="0" err="1"/>
              <a:t>msecs</a:t>
            </a:r>
            <a:endParaRPr lang="en-US" dirty="0"/>
          </a:p>
          <a:p>
            <a:pPr marL="354013" indent="0">
              <a:buFont typeface="Monotype Sorts" pitchFamily="2" charset="2"/>
              <a:buNone/>
              <a:defRPr/>
            </a:pPr>
            <a:r>
              <a:rPr lang="en-US" dirty="0"/>
              <a:t>The response time for process P3 = 27-0 = 27 </a:t>
            </a:r>
            <a:r>
              <a:rPr lang="en-US" dirty="0" err="1"/>
              <a:t>msecs</a:t>
            </a:r>
            <a:endParaRPr lang="en-US" dirty="0"/>
          </a:p>
          <a:p>
            <a:pPr marL="354013" indent="0">
              <a:buFont typeface="Monotype Sorts" pitchFamily="2" charset="2"/>
              <a:buNone/>
              <a:defRPr/>
            </a:pPr>
            <a:endParaRPr lang="en-US" dirty="0"/>
          </a:p>
          <a:p>
            <a:pPr marL="354013" indent="0">
              <a:buFont typeface="Monotype Sorts" pitchFamily="2" charset="2"/>
              <a:buNone/>
              <a:defRPr/>
            </a:pPr>
            <a:r>
              <a:rPr lang="en-US" dirty="0"/>
              <a:t>Average response time = (0 + 24 + 27) / 3 = 51 / 3 = </a:t>
            </a:r>
            <a:r>
              <a:rPr lang="en-US" b="1" dirty="0"/>
              <a:t>17 </a:t>
            </a:r>
            <a:r>
              <a:rPr lang="en-US" b="1" dirty="0" err="1"/>
              <a:t>msecs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92"/>
    </mc:Choice>
    <mc:Fallback xmlns="">
      <p:transition spd="slow" advTm="9709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88A1EA49-EE36-AF46-A79B-52634139F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277813"/>
            <a:ext cx="7704137" cy="576262"/>
          </a:xfrm>
        </p:spPr>
        <p:txBody>
          <a:bodyPr/>
          <a:lstStyle/>
          <a:p>
            <a:pPr eaLnBrk="1" hangingPunct="1"/>
            <a:r>
              <a:rPr lang="en-US" altLang="en-US"/>
              <a:t>FCFS Scheduling (Cont.)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54F71D3-C660-6C49-A338-AC9DC8DF1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1233488"/>
            <a:ext cx="7651750" cy="4530725"/>
          </a:xfrm>
        </p:spPr>
        <p:txBody>
          <a:bodyPr/>
          <a:lstStyle/>
          <a:p>
            <a:pPr>
              <a:buFont typeface="Monotype Sorts" pitchFamily="-84" charset="2"/>
              <a:buNone/>
              <a:tabLst>
                <a:tab pos="3649345" algn="ctr"/>
              </a:tabLst>
              <a:defRPr/>
            </a:pPr>
            <a:r>
              <a:rPr lang="en-US" altLang="en-US" dirty="0"/>
              <a:t>Suppose that the processes arrive in the order:</a:t>
            </a:r>
          </a:p>
          <a:p>
            <a:pPr>
              <a:buFont typeface="Monotype Sorts" pitchFamily="-84" charset="2"/>
              <a:buNone/>
              <a:tabLst>
                <a:tab pos="3649345" algn="ctr"/>
              </a:tabLst>
              <a:defRPr/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,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</a:t>
            </a:r>
            <a:r>
              <a:rPr lang="en-US" altLang="en-US" dirty="0"/>
              <a:t> ,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 </a:t>
            </a:r>
          </a:p>
          <a:p>
            <a:pPr>
              <a:buFont typeface="Monotype Sorts" pitchFamily="-84" charset="2"/>
              <a:buChar char="n"/>
              <a:tabLst>
                <a:tab pos="3649345" algn="ctr"/>
              </a:tabLst>
              <a:defRPr/>
            </a:pPr>
            <a:r>
              <a:rPr lang="en-US" altLang="en-US" dirty="0"/>
              <a:t>The Gantt chart for the schedule is:</a:t>
            </a:r>
            <a:br>
              <a:rPr lang="en-US" altLang="en-US" dirty="0"/>
            </a:br>
            <a:endParaRPr lang="en-US" altLang="en-US" dirty="0"/>
          </a:p>
          <a:p>
            <a:pPr>
              <a:buFont typeface="Monotype Sorts" pitchFamily="-84" charset="2"/>
              <a:buChar char="n"/>
              <a:tabLst>
                <a:tab pos="3649345" algn="ctr"/>
              </a:tabLst>
              <a:defRPr/>
            </a:pPr>
            <a:endParaRPr lang="en-US" altLang="en-US" dirty="0"/>
          </a:p>
          <a:p>
            <a:pPr>
              <a:buFont typeface="Monotype Sorts" pitchFamily="-84" charset="2"/>
              <a:buChar char="n"/>
              <a:tabLst>
                <a:tab pos="3649345" algn="ctr"/>
              </a:tabLst>
              <a:defRPr/>
            </a:pPr>
            <a:endParaRPr lang="en-US" altLang="en-US" dirty="0"/>
          </a:p>
          <a:p>
            <a:pPr marL="0" indent="0">
              <a:buFont typeface="Monotype Sorts" pitchFamily="-84" charset="2"/>
              <a:buNone/>
              <a:tabLst>
                <a:tab pos="3649345" algn="ctr"/>
              </a:tabLst>
              <a:defRPr/>
            </a:pPr>
            <a:endParaRPr lang="en-US" altLang="en-US" dirty="0"/>
          </a:p>
          <a:p>
            <a:pPr>
              <a:buFont typeface="Monotype Sorts" pitchFamily="-84" charset="2"/>
              <a:buChar char="n"/>
              <a:tabLst>
                <a:tab pos="3649345" algn="ctr"/>
              </a:tabLst>
              <a:defRPr/>
            </a:pPr>
            <a:r>
              <a:rPr lang="en-US" altLang="en-US" dirty="0"/>
              <a:t>Waiting time for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 </a:t>
            </a:r>
            <a:r>
              <a:rPr lang="en-US" altLang="en-US" i="1" dirty="0"/>
              <a:t>=</a:t>
            </a:r>
            <a:r>
              <a:rPr lang="en-US" altLang="en-US" dirty="0"/>
              <a:t> 6</a:t>
            </a:r>
            <a:r>
              <a:rPr lang="en-US" altLang="en-US" i="1" dirty="0"/>
              <a:t>;</a:t>
            </a:r>
            <a:r>
              <a:rPr lang="en-US" altLang="en-US" i="1" baseline="-25000" dirty="0"/>
              <a:t>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= 0</a:t>
            </a:r>
            <a:r>
              <a:rPr lang="en-US" altLang="en-US" i="1" baseline="-25000" dirty="0"/>
              <a:t>;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 </a:t>
            </a:r>
            <a:r>
              <a:rPr lang="en-US" altLang="en-US" i="1" dirty="0"/>
              <a:t>= </a:t>
            </a:r>
            <a:r>
              <a:rPr lang="en-US" altLang="en-US" dirty="0"/>
              <a:t>3</a:t>
            </a:r>
            <a:endParaRPr lang="en-US" altLang="en-US" i="1" dirty="0"/>
          </a:p>
          <a:p>
            <a:pPr>
              <a:buFont typeface="Monotype Sorts" pitchFamily="-84" charset="2"/>
              <a:buChar char="n"/>
              <a:tabLst>
                <a:tab pos="3649345" algn="ctr"/>
              </a:tabLst>
              <a:defRPr/>
            </a:pPr>
            <a:r>
              <a:rPr lang="en-US" altLang="en-US" dirty="0"/>
              <a:t>Average waiting time:   (6 + 0 + 3)/3 = 3</a:t>
            </a:r>
          </a:p>
          <a:p>
            <a:pPr>
              <a:buFont typeface="Monotype Sorts" pitchFamily="-84" charset="2"/>
              <a:buChar char="n"/>
              <a:tabLst>
                <a:tab pos="3649345" algn="ctr"/>
              </a:tabLst>
              <a:defRPr/>
            </a:pPr>
            <a:r>
              <a:rPr lang="en-US" altLang="en-US" dirty="0"/>
              <a:t>Much better than previous case</a:t>
            </a:r>
          </a:p>
          <a:p>
            <a:pPr>
              <a:buFont typeface="Monotype Sorts" pitchFamily="-84" charset="2"/>
              <a:buChar char="n"/>
              <a:tabLst>
                <a:tab pos="3649345" algn="ctr"/>
              </a:tabLst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Convoy effect </a:t>
            </a:r>
            <a:r>
              <a:rPr lang="en-US" altLang="en-US" dirty="0"/>
              <a:t>- short process behind long process</a:t>
            </a:r>
          </a:p>
          <a:p>
            <a:pPr lvl="1">
              <a:buFont typeface="Monotype Sorts" pitchFamily="-84" charset="2"/>
              <a:buChar char="l"/>
              <a:tabLst>
                <a:tab pos="3649345" algn="ctr"/>
              </a:tabLst>
              <a:defRPr/>
            </a:pPr>
            <a:r>
              <a:rPr lang="en-US" altLang="en-US" dirty="0"/>
              <a:t>Consider one CPU-bound and many I/O-bound processes</a:t>
            </a:r>
          </a:p>
        </p:txBody>
      </p:sp>
      <p:pic>
        <p:nvPicPr>
          <p:cNvPr id="29699" name="Picture 1">
            <a:extLst>
              <a:ext uri="{FF2B5EF4-FFF2-40B4-BE49-F238E27FC236}">
                <a16:creationId xmlns:a16="http://schemas.microsoft.com/office/drawing/2014/main" id="{6B19C264-4A4E-1746-931C-4BA959574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632075"/>
            <a:ext cx="712311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561"/>
    </mc:Choice>
    <mc:Fallback xmlns="">
      <p:transition spd="slow" advTm="18556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B5C040A6-C9E0-C148-8B26-49310E966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FCFS Scheduling (Cont.)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FB4B352F-372E-1C4F-8259-D9DFC33B48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Turn around time for P2 = 3-0 = 3; P3 = 6-0 = 6; P1 = 30-0 =30</a:t>
            </a:r>
          </a:p>
          <a:p>
            <a:r>
              <a:rPr lang="en-US" altLang="en-US"/>
              <a:t>Average turnaround time = (3 + 6 + 30) / 3 = 39 / 3 = </a:t>
            </a:r>
            <a:r>
              <a:rPr lang="en-US" altLang="en-US" b="1"/>
              <a:t>13</a:t>
            </a:r>
            <a:endParaRPr lang="en-US" altLang="en-US"/>
          </a:p>
          <a:p>
            <a:r>
              <a:rPr lang="en-US" altLang="en-US"/>
              <a:t>Response time for P2 = 0; P3 = 3-0 = 3; P1 = 6-0 = 6</a:t>
            </a:r>
          </a:p>
          <a:p>
            <a:r>
              <a:rPr lang="en-US" altLang="en-US"/>
              <a:t>Average response time = (0 + 3 + 6) / 3 = 9 / 3 =</a:t>
            </a:r>
            <a:r>
              <a:rPr lang="en-US" altLang="en-US" b="1"/>
              <a:t>3 msecs</a:t>
            </a:r>
            <a:endParaRPr lang="en-US" altLang="en-US"/>
          </a:p>
          <a:p>
            <a:endParaRPr lang="en-US" altLang="en-US"/>
          </a:p>
        </p:txBody>
      </p:sp>
      <p:pic>
        <p:nvPicPr>
          <p:cNvPr id="31747" name="Picture 1">
            <a:extLst>
              <a:ext uri="{FF2B5EF4-FFF2-40B4-BE49-F238E27FC236}">
                <a16:creationId xmlns:a16="http://schemas.microsoft.com/office/drawing/2014/main" id="{1DE12460-C2BC-934B-A0F1-47544B2D6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433513"/>
            <a:ext cx="712311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41"/>
    </mc:Choice>
    <mc:Fallback xmlns="">
      <p:transition spd="slow" advTm="4454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10CAB06C-C578-1340-9A1F-3878227D75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8863" y="188913"/>
            <a:ext cx="7704137" cy="576262"/>
          </a:xfrm>
        </p:spPr>
        <p:txBody>
          <a:bodyPr/>
          <a:lstStyle/>
          <a:p>
            <a:pPr eaLnBrk="1" hangingPunct="1"/>
            <a:r>
              <a:rPr lang="en-US" altLang="en-US"/>
              <a:t>Shortest-Job-First (SJF) Scheduling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C33BD648-2710-B245-8EF3-5C2952B93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1233488"/>
            <a:ext cx="7143750" cy="4530725"/>
          </a:xfrm>
        </p:spPr>
        <p:txBody>
          <a:bodyPr/>
          <a:lstStyle/>
          <a:p>
            <a:r>
              <a:rPr lang="en-US" altLang="en-US"/>
              <a:t>Associate with each process the length of its next CPU burst</a:t>
            </a:r>
          </a:p>
          <a:p>
            <a:pPr lvl="1"/>
            <a:r>
              <a:rPr lang="en-US" altLang="en-US"/>
              <a:t> Use these lengths to schedule the process with the shortest time</a:t>
            </a:r>
          </a:p>
          <a:p>
            <a:r>
              <a:rPr lang="en-US" altLang="en-US"/>
              <a:t>SJF is optimal – gives minimum average waiting time for a given set of processes</a:t>
            </a:r>
          </a:p>
          <a:p>
            <a:pPr lvl="1"/>
            <a:r>
              <a:rPr lang="en-US" altLang="en-US"/>
              <a:t>The difficulty is knowing the length of the next CPU request</a:t>
            </a:r>
          </a:p>
          <a:p>
            <a:pPr lvl="1"/>
            <a:r>
              <a:rPr lang="en-US" altLang="en-US"/>
              <a:t>Could ask the user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01"/>
    </mc:Choice>
    <mc:Fallback xmlns="">
      <p:transition spd="slow" advTm="8750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CAFC6CC3-4C88-3A4E-800C-2A1933A1A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Example of SJF</a:t>
            </a:r>
          </a:p>
        </p:txBody>
      </p:sp>
      <p:sp>
        <p:nvSpPr>
          <p:cNvPr id="34818" name="Rectangle 36">
            <a:extLst>
              <a:ext uri="{FF2B5EF4-FFF2-40B4-BE49-F238E27FC236}">
                <a16:creationId xmlns:a16="http://schemas.microsoft.com/office/drawing/2014/main" id="{2935D809-2C69-6548-9D94-75D463A0D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Monotype Sorts" pitchFamily="2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      	                </a:t>
            </a:r>
            <a:r>
              <a:rPr lang="en-US" altLang="en-US" u="sng"/>
              <a:t>Process</a:t>
            </a:r>
            <a:r>
              <a:rPr lang="en-US" altLang="en-US" u="sng">
                <a:solidFill>
                  <a:schemeClr val="bg1"/>
                </a:solidFill>
              </a:rPr>
              <a:t>Arriva	l Time</a:t>
            </a:r>
            <a:r>
              <a:rPr lang="en-US" altLang="en-US"/>
              <a:t>	</a:t>
            </a:r>
            <a:r>
              <a:rPr lang="en-US" altLang="en-US" u="sng"/>
              <a:t>Burst Time</a:t>
            </a:r>
            <a:endParaRPr lang="en-US" altLang="en-US"/>
          </a:p>
          <a:p>
            <a:pPr>
              <a:buFont typeface="Monotype Sorts" pitchFamily="2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             </a:t>
            </a:r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/>
              <a:t>	</a:t>
            </a:r>
            <a:r>
              <a:rPr lang="en-US" altLang="en-US">
                <a:solidFill>
                  <a:schemeClr val="bg1"/>
                </a:solidFill>
              </a:rPr>
              <a:t>0.0</a:t>
            </a:r>
            <a:r>
              <a:rPr lang="en-US" altLang="en-US"/>
              <a:t>	6</a:t>
            </a:r>
          </a:p>
          <a:p>
            <a:pPr>
              <a:buFont typeface="Monotype Sorts" pitchFamily="2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            </a:t>
            </a:r>
            <a:r>
              <a:rPr lang="en-US" altLang="en-US" i="1"/>
              <a:t>P</a:t>
            </a:r>
            <a:r>
              <a:rPr lang="en-US" altLang="en-US" i="1" baseline="-25000"/>
              <a:t>2 	</a:t>
            </a:r>
            <a:r>
              <a:rPr lang="en-US" altLang="en-US">
                <a:solidFill>
                  <a:schemeClr val="bg1"/>
                </a:solidFill>
              </a:rPr>
              <a:t>2.0</a:t>
            </a:r>
            <a:r>
              <a:rPr lang="en-US" altLang="en-US"/>
              <a:t>	8</a:t>
            </a:r>
          </a:p>
          <a:p>
            <a:pPr>
              <a:buFont typeface="Monotype Sorts" pitchFamily="2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            </a:t>
            </a:r>
            <a:r>
              <a:rPr lang="en-US" altLang="en-US" i="1"/>
              <a:t>P</a:t>
            </a:r>
            <a:r>
              <a:rPr lang="en-US" altLang="en-US" i="1" baseline="-25000"/>
              <a:t>3</a:t>
            </a:r>
            <a:r>
              <a:rPr lang="en-US" altLang="en-US"/>
              <a:t>	</a:t>
            </a:r>
            <a:r>
              <a:rPr lang="en-US" altLang="en-US">
                <a:solidFill>
                  <a:schemeClr val="bg1"/>
                </a:solidFill>
              </a:rPr>
              <a:t>4.0</a:t>
            </a:r>
            <a:r>
              <a:rPr lang="en-US" altLang="en-US"/>
              <a:t>	7</a:t>
            </a:r>
          </a:p>
          <a:p>
            <a:pPr>
              <a:buFont typeface="Monotype Sorts" pitchFamily="2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            </a:t>
            </a:r>
            <a:r>
              <a:rPr lang="en-US" altLang="en-US" i="1"/>
              <a:t>P</a:t>
            </a:r>
            <a:r>
              <a:rPr lang="en-US" altLang="en-US" i="1" baseline="-25000"/>
              <a:t>4</a:t>
            </a:r>
            <a:r>
              <a:rPr lang="en-US" altLang="en-US"/>
              <a:t>	</a:t>
            </a:r>
            <a:r>
              <a:rPr lang="en-US" altLang="en-US">
                <a:solidFill>
                  <a:schemeClr val="bg1"/>
                </a:solidFill>
              </a:rPr>
              <a:t>5.0</a:t>
            </a:r>
            <a:r>
              <a:rPr lang="en-US" altLang="en-US"/>
              <a:t>	3</a:t>
            </a:r>
          </a:p>
          <a:p>
            <a:pPr>
              <a:buFont typeface="Monotype Sorts" pitchFamily="2" charset="2"/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SJF scheduling chart</a:t>
            </a:r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/>
          </a:p>
          <a:p>
            <a:pPr>
              <a:buFont typeface="Monotype Sorts" pitchFamily="2" charset="2"/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Average waiting time = (3 + 16 + 9 + 0) / 4 = 7</a:t>
            </a:r>
            <a:endParaRPr lang="en-US" altLang="en-US" i="1" baseline="-25000"/>
          </a:p>
        </p:txBody>
      </p:sp>
      <p:pic>
        <p:nvPicPr>
          <p:cNvPr id="34819" name="Picture 1">
            <a:extLst>
              <a:ext uri="{FF2B5EF4-FFF2-40B4-BE49-F238E27FC236}">
                <a16:creationId xmlns:a16="http://schemas.microsoft.com/office/drawing/2014/main" id="{4DA0EC72-752A-5940-A811-13452B5D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076700"/>
            <a:ext cx="679608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38"/>
    </mc:Choice>
    <mc:Fallback xmlns="">
      <p:transition spd="slow" advTm="8143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2F122221-D203-0A4F-8B91-6C07936BC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76213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/>
              <a:t>Chapter 6:  CPU Scheduling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C9A88009-FE04-5549-8C9B-B816C569F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250" y="1195388"/>
            <a:ext cx="7335838" cy="3773487"/>
          </a:xfrm>
        </p:spPr>
        <p:txBody>
          <a:bodyPr/>
          <a:lstStyle/>
          <a:p>
            <a:r>
              <a:rPr lang="en-US" altLang="en-US"/>
              <a:t>Basic Concepts</a:t>
            </a:r>
          </a:p>
          <a:p>
            <a:r>
              <a:rPr lang="en-US" altLang="en-US"/>
              <a:t>Scheduling Criteria </a:t>
            </a:r>
          </a:p>
          <a:p>
            <a:r>
              <a:rPr lang="en-US" altLang="en-US"/>
              <a:t>Scheduling Algorithms</a:t>
            </a:r>
          </a:p>
          <a:p>
            <a:r>
              <a:rPr lang="en-US" altLang="en-US"/>
              <a:t>Thread Scheduling</a:t>
            </a:r>
          </a:p>
          <a:p>
            <a:r>
              <a:rPr lang="en-US" altLang="en-US"/>
              <a:t>Multiple-Processor Scheduling</a:t>
            </a:r>
          </a:p>
          <a:p>
            <a:r>
              <a:rPr lang="en-US" altLang="en-US"/>
              <a:t>Real-Time CPU Scheduling</a:t>
            </a:r>
          </a:p>
          <a:p>
            <a:r>
              <a:rPr lang="en-US" altLang="en-US"/>
              <a:t>Operating Systems Examples</a:t>
            </a:r>
          </a:p>
          <a:p>
            <a:r>
              <a:rPr lang="en-US" altLang="en-US"/>
              <a:t>Algorithm Evaluation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51"/>
    </mc:Choice>
    <mc:Fallback xmlns="">
      <p:transition spd="slow" advTm="1265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BFF66DC6-80E9-0546-AC60-139364CDC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9525" y="153988"/>
            <a:ext cx="7772400" cy="611187"/>
          </a:xfrm>
        </p:spPr>
        <p:txBody>
          <a:bodyPr/>
          <a:lstStyle/>
          <a:p>
            <a:pPr eaLnBrk="1" hangingPunct="1"/>
            <a:r>
              <a:rPr lang="en-US" altLang="en-US"/>
              <a:t>Determining Length of Next CPU Burst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3D48B2-67A0-A041-BABF-8C7FB8692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7750" y="1233488"/>
            <a:ext cx="7435850" cy="4935537"/>
          </a:xfrm>
        </p:spPr>
        <p:txBody>
          <a:bodyPr/>
          <a:lstStyle/>
          <a:p>
            <a:pPr>
              <a:buFont typeface="Monotype Sorts" pitchFamily="-84" charset="2"/>
              <a:buChar char="n"/>
              <a:defRPr/>
            </a:pPr>
            <a:r>
              <a:rPr lang="en-US" altLang="en-US" dirty="0"/>
              <a:t>Can only estimate the length – should be similar to the previous one</a:t>
            </a:r>
          </a:p>
          <a:p>
            <a:pPr lvl="1">
              <a:buFont typeface="Monotype Sorts" pitchFamily="-84" charset="2"/>
              <a:buChar char="l"/>
              <a:defRPr/>
            </a:pPr>
            <a:r>
              <a:rPr lang="en-US" altLang="en-US" dirty="0"/>
              <a:t>Then pick process with shortest predicted next CPU burst</a:t>
            </a:r>
          </a:p>
          <a:p>
            <a:pPr>
              <a:buFont typeface="Monotype Sorts" pitchFamily="-84" charset="2"/>
              <a:buChar char="n"/>
              <a:defRPr/>
            </a:pPr>
            <a:endParaRPr lang="en-US" altLang="en-US" dirty="0"/>
          </a:p>
          <a:p>
            <a:pPr>
              <a:buFont typeface="Monotype Sorts" pitchFamily="-84" charset="2"/>
              <a:buChar char="n"/>
              <a:defRPr/>
            </a:pPr>
            <a:r>
              <a:rPr lang="en-US" altLang="en-US" dirty="0"/>
              <a:t>Can be done by using the length of previous CPU bursts, using exponential averaging</a:t>
            </a:r>
          </a:p>
          <a:p>
            <a:pPr>
              <a:buFont typeface="Monotype Sorts" pitchFamily="-84" charset="2"/>
              <a:buChar char="n"/>
              <a:defRPr/>
            </a:pPr>
            <a:endParaRPr lang="en-US" altLang="en-US" dirty="0"/>
          </a:p>
          <a:p>
            <a:pPr>
              <a:buFont typeface="Monotype Sorts" pitchFamily="-84" charset="2"/>
              <a:buChar char="n"/>
              <a:defRPr/>
            </a:pPr>
            <a:endParaRPr lang="en-US" altLang="en-US" dirty="0"/>
          </a:p>
          <a:p>
            <a:pPr>
              <a:buFont typeface="Monotype Sorts" pitchFamily="-84" charset="2"/>
              <a:buChar char="n"/>
              <a:defRPr/>
            </a:pPr>
            <a:endParaRPr lang="en-US" altLang="en-US" dirty="0"/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buFont typeface="Monotype Sorts" pitchFamily="-84" charset="2"/>
              <a:buChar char="n"/>
              <a:defRPr/>
            </a:pPr>
            <a:r>
              <a:rPr lang="en-US" altLang="en-US" dirty="0"/>
              <a:t>Commonly, </a:t>
            </a:r>
            <a:r>
              <a:rPr lang="en-US" altLang="en-US" dirty="0">
                <a:latin typeface="Lucida Grande" pitchFamily="-84" charset="0"/>
              </a:rPr>
              <a:t>α </a:t>
            </a:r>
            <a:r>
              <a:rPr lang="en-US" altLang="en-US" dirty="0"/>
              <a:t>set to ½</a:t>
            </a:r>
          </a:p>
          <a:p>
            <a:pPr>
              <a:buFont typeface="Monotype Sorts" pitchFamily="-84" charset="2"/>
              <a:buChar char="n"/>
              <a:defRPr/>
            </a:pPr>
            <a:r>
              <a:rPr lang="en-US" altLang="en-US" dirty="0"/>
              <a:t>Preemptive version called </a:t>
            </a:r>
            <a:r>
              <a:rPr lang="en-US" altLang="en-US" b="1" dirty="0">
                <a:solidFill>
                  <a:srgbClr val="3366FF"/>
                </a:solidFill>
              </a:rPr>
              <a:t>shortest-remaining-time-first</a:t>
            </a:r>
          </a:p>
          <a:p>
            <a:pPr lvl="1">
              <a:buFont typeface="Monotype Sorts" pitchFamily="-84" charset="2"/>
              <a:buNone/>
              <a:defRPr/>
            </a:pPr>
            <a:endParaRPr lang="en-US" altLang="en-US" dirty="0"/>
          </a:p>
          <a:p>
            <a:pPr lvl="1">
              <a:buFont typeface="Monotype Sorts" pitchFamily="-84" charset="2"/>
              <a:buNone/>
              <a:defRPr/>
            </a:pPr>
            <a:endParaRPr lang="en-US" altLang="en-US" dirty="0"/>
          </a:p>
        </p:txBody>
      </p:sp>
      <p:graphicFrame>
        <p:nvGraphicFramePr>
          <p:cNvPr id="36867" name="Object 2">
            <a:extLst>
              <a:ext uri="{FF2B5EF4-FFF2-40B4-BE49-F238E27FC236}">
                <a16:creationId xmlns:a16="http://schemas.microsoft.com/office/drawing/2014/main" id="{72D826F3-CDE2-974A-809E-5521F4014A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3103563"/>
          <a:ext cx="4427537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Equation" r:id="rId4" imgW="147459700" imgH="40957500" progId="Equation.3">
                  <p:embed/>
                </p:oleObj>
              </mc:Choice>
              <mc:Fallback>
                <p:oleObj name="Equation" r:id="rId4" imgW="147459700" imgH="40957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103563"/>
                        <a:ext cx="4427537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3">
            <a:extLst>
              <a:ext uri="{FF2B5EF4-FFF2-40B4-BE49-F238E27FC236}">
                <a16:creationId xmlns:a16="http://schemas.microsoft.com/office/drawing/2014/main" id="{2229FC7D-B1D0-934C-A01F-F1F587BBF3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8975" y="4068763"/>
          <a:ext cx="22225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" name="Equation" r:id="rId6" imgW="51206400" imgH="7315200" progId="Equation.3">
                  <p:embed/>
                </p:oleObj>
              </mc:Choice>
              <mc:Fallback>
                <p:oleObj name="Equation" r:id="rId6" imgW="51206400" imgH="7315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4068763"/>
                        <a:ext cx="2222500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114"/>
    </mc:Choice>
    <mc:Fallback xmlns="">
      <p:transition spd="slow" advTm="16511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FBCF2561-5D91-E24A-AC01-9C689DE2A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0913" y="-17463"/>
            <a:ext cx="8223250" cy="677863"/>
          </a:xfrm>
        </p:spPr>
        <p:txBody>
          <a:bodyPr/>
          <a:lstStyle/>
          <a:p>
            <a:pPr eaLnBrk="1" hangingPunct="1"/>
            <a:r>
              <a:rPr lang="en-US" altLang="en-US" sz="2400"/>
              <a:t>Prediction of the Length of the Next CPU Burst</a:t>
            </a:r>
          </a:p>
        </p:txBody>
      </p:sp>
      <p:pic>
        <p:nvPicPr>
          <p:cNvPr id="38914" name="Picture 1" descr="6_03.pdf">
            <a:extLst>
              <a:ext uri="{FF2B5EF4-FFF2-40B4-BE49-F238E27FC236}">
                <a16:creationId xmlns:a16="http://schemas.microsoft.com/office/drawing/2014/main" id="{8308CE1C-590F-1A4C-AD06-84D1D3D9B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282700"/>
            <a:ext cx="538797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035"/>
    </mc:Choice>
    <mc:Fallback xmlns="">
      <p:transition spd="slow" advTm="12203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3AFF2C93-B4C5-7342-A538-676C9B2A7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2075" y="201613"/>
            <a:ext cx="7451725" cy="576262"/>
          </a:xfrm>
        </p:spPr>
        <p:txBody>
          <a:bodyPr/>
          <a:lstStyle/>
          <a:p>
            <a:pPr eaLnBrk="1" hangingPunct="1"/>
            <a:r>
              <a:rPr lang="en-US" altLang="en-US"/>
              <a:t>Examples of Exponential Averaging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0A9AA37C-7E82-E04E-A0D2-D92D76B2B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1233488"/>
            <a:ext cx="724535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ym typeface="Symbol" pitchFamily="2" charset="2"/>
              </a:rPr>
              <a:t> =0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pitchFamily="2" charset="2"/>
              </a:rPr>
              <a:t></a:t>
            </a:r>
            <a:r>
              <a:rPr lang="en-US" altLang="en-US" baseline="-25000">
                <a:sym typeface="Symbol" pitchFamily="2" charset="2"/>
              </a:rPr>
              <a:t>n+1</a:t>
            </a:r>
            <a:r>
              <a:rPr lang="en-US" altLang="en-US">
                <a:sym typeface="Symbol" pitchFamily="2" charset="2"/>
              </a:rPr>
              <a:t> = </a:t>
            </a:r>
            <a:r>
              <a:rPr lang="en-US" altLang="en-US" baseline="-25000">
                <a:sym typeface="Symbol" pitchFamily="2" charset="2"/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pitchFamily="2" charset="2"/>
              </a:rPr>
              <a:t>Recent history does not count</a:t>
            </a:r>
          </a:p>
          <a:p>
            <a:pPr>
              <a:lnSpc>
                <a:spcPct val="90000"/>
              </a:lnSpc>
            </a:pPr>
            <a:r>
              <a:rPr lang="en-US" altLang="en-US">
                <a:sym typeface="Symbol" pitchFamily="2" charset="2"/>
              </a:rPr>
              <a:t> =1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pitchFamily="2" charset="2"/>
              </a:rPr>
              <a:t> </a:t>
            </a:r>
            <a:r>
              <a:rPr lang="en-US" altLang="en-US" baseline="-25000">
                <a:sym typeface="Symbol" pitchFamily="2" charset="2"/>
              </a:rPr>
              <a:t>n+1</a:t>
            </a:r>
            <a:r>
              <a:rPr lang="en-US" altLang="en-US">
                <a:sym typeface="Symbol" pitchFamily="2" charset="2"/>
              </a:rPr>
              <a:t> =  </a:t>
            </a:r>
            <a:r>
              <a:rPr lang="en-US" altLang="en-US" i="1">
                <a:sym typeface="Symbol" pitchFamily="2" charset="2"/>
              </a:rPr>
              <a:t>t</a:t>
            </a:r>
            <a:r>
              <a:rPr lang="en-US" altLang="en-US" baseline="-25000">
                <a:sym typeface="Symbol" pitchFamily="2" charset="2"/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pitchFamily="2" charset="2"/>
              </a:rPr>
              <a:t>Only the actual last CPU burst counts</a:t>
            </a:r>
          </a:p>
          <a:p>
            <a:pPr>
              <a:lnSpc>
                <a:spcPct val="90000"/>
              </a:lnSpc>
            </a:pPr>
            <a:r>
              <a:rPr lang="en-US" altLang="en-US">
                <a:sym typeface="Symbol" pitchFamily="2" charset="2"/>
              </a:rPr>
              <a:t>If we expand the formula, we get:</a:t>
            </a:r>
          </a:p>
          <a:p>
            <a:pPr lvl="2">
              <a:lnSpc>
                <a:spcPct val="90000"/>
              </a:lnSpc>
              <a:buFont typeface="Webdings" pitchFamily="2" charset="2"/>
              <a:buNone/>
            </a:pPr>
            <a:r>
              <a:rPr lang="en-US" altLang="en-US">
                <a:sym typeface="Symbol" pitchFamily="2" charset="2"/>
              </a:rPr>
              <a:t></a:t>
            </a:r>
            <a:r>
              <a:rPr lang="en-US" altLang="en-US" i="1" baseline="-25000">
                <a:sym typeface="Symbol" pitchFamily="2" charset="2"/>
              </a:rPr>
              <a:t>n</a:t>
            </a:r>
            <a:r>
              <a:rPr lang="en-US" altLang="en-US" baseline="-25000">
                <a:sym typeface="Symbol" pitchFamily="2" charset="2"/>
              </a:rPr>
              <a:t>+1</a:t>
            </a:r>
            <a:r>
              <a:rPr lang="en-US" altLang="en-US">
                <a:sym typeface="Symbol" pitchFamily="2" charset="2"/>
              </a:rPr>
              <a:t> =  t</a:t>
            </a:r>
            <a:r>
              <a:rPr lang="en-US" altLang="en-US" i="1" baseline="-25000">
                <a:sym typeface="Symbol" pitchFamily="2" charset="2"/>
              </a:rPr>
              <a:t>n</a:t>
            </a:r>
            <a:r>
              <a:rPr lang="en-US" altLang="en-US">
                <a:sym typeface="Symbol" pitchFamily="2" charset="2"/>
              </a:rPr>
              <a:t>+(1</a:t>
            </a:r>
            <a:r>
              <a:rPr lang="en-US" altLang="en-US" i="1">
                <a:sym typeface="Symbol" pitchFamily="2" charset="2"/>
              </a:rPr>
              <a:t> - </a:t>
            </a:r>
            <a:r>
              <a:rPr lang="en-US" altLang="en-US">
                <a:sym typeface="Symbol" pitchFamily="2" charset="2"/>
              </a:rPr>
              <a:t></a:t>
            </a:r>
            <a:r>
              <a:rPr lang="en-US" altLang="en-US" i="1">
                <a:sym typeface="Symbol" pitchFamily="2" charset="2"/>
              </a:rPr>
              <a:t>)</a:t>
            </a:r>
            <a:r>
              <a:rPr lang="en-US" altLang="en-US">
                <a:sym typeface="Symbol" pitchFamily="2" charset="2"/>
              </a:rPr>
              <a:t> </a:t>
            </a:r>
            <a:r>
              <a:rPr lang="en-US" altLang="en-US" i="1">
                <a:sym typeface="Symbol" pitchFamily="2" charset="2"/>
              </a:rPr>
              <a:t>t</a:t>
            </a:r>
            <a:r>
              <a:rPr lang="en-US" altLang="en-US" i="1" baseline="-25000">
                <a:sym typeface="Symbol" pitchFamily="2" charset="2"/>
              </a:rPr>
              <a:t>n</a:t>
            </a:r>
            <a:r>
              <a:rPr lang="en-US" altLang="en-US" i="1">
                <a:sym typeface="Symbol" pitchFamily="2" charset="2"/>
              </a:rPr>
              <a:t> </a:t>
            </a:r>
            <a:r>
              <a:rPr lang="en-US" altLang="en-US" baseline="-25000">
                <a:sym typeface="Symbol" pitchFamily="2" charset="2"/>
              </a:rPr>
              <a:t>-1</a:t>
            </a:r>
            <a:r>
              <a:rPr lang="en-US" altLang="en-US" i="1" baseline="-25000">
                <a:sym typeface="Symbol" pitchFamily="2" charset="2"/>
              </a:rPr>
              <a:t> </a:t>
            </a:r>
            <a:r>
              <a:rPr lang="en-US" altLang="en-US">
                <a:sym typeface="Symbol" pitchFamily="2" charset="2"/>
              </a:rPr>
              <a:t>+ …</a:t>
            </a:r>
          </a:p>
          <a:p>
            <a:pPr lvl="2">
              <a:lnSpc>
                <a:spcPct val="90000"/>
              </a:lnSpc>
              <a:buFont typeface="Webdings" pitchFamily="2" charset="2"/>
              <a:buNone/>
            </a:pPr>
            <a:r>
              <a:rPr lang="en-US" altLang="en-US">
                <a:sym typeface="Symbol" pitchFamily="2" charset="2"/>
              </a:rPr>
              <a:t>            </a:t>
            </a:r>
            <a:r>
              <a:rPr lang="en-US" altLang="en-US" i="1">
                <a:sym typeface="Symbol" pitchFamily="2" charset="2"/>
              </a:rPr>
              <a:t>+(</a:t>
            </a:r>
            <a:r>
              <a:rPr lang="en-US" altLang="en-US">
                <a:sym typeface="Symbol" pitchFamily="2" charset="2"/>
              </a:rPr>
              <a:t>1 -  </a:t>
            </a:r>
            <a:r>
              <a:rPr lang="en-US" altLang="en-US" i="1">
                <a:sym typeface="Symbol" pitchFamily="2" charset="2"/>
              </a:rPr>
              <a:t>)</a:t>
            </a:r>
            <a:r>
              <a:rPr lang="en-US" altLang="en-US" i="1" baseline="30000">
                <a:sym typeface="Symbol" pitchFamily="2" charset="2"/>
              </a:rPr>
              <a:t>j</a:t>
            </a:r>
            <a:r>
              <a:rPr lang="en-US" altLang="en-US" baseline="30000">
                <a:sym typeface="Symbol" pitchFamily="2" charset="2"/>
              </a:rPr>
              <a:t> </a:t>
            </a:r>
            <a:r>
              <a:rPr lang="en-US" altLang="en-US">
                <a:sym typeface="Symbol" pitchFamily="2" charset="2"/>
              </a:rPr>
              <a:t> </a:t>
            </a:r>
            <a:r>
              <a:rPr lang="en-US" altLang="en-US" i="1">
                <a:sym typeface="Symbol" pitchFamily="2" charset="2"/>
              </a:rPr>
              <a:t>t</a:t>
            </a:r>
            <a:r>
              <a:rPr lang="en-US" altLang="en-US" i="1" baseline="-25000">
                <a:sym typeface="Symbol" pitchFamily="2" charset="2"/>
              </a:rPr>
              <a:t>n</a:t>
            </a:r>
            <a:r>
              <a:rPr lang="en-US" altLang="en-US">
                <a:sym typeface="Symbol" pitchFamily="2" charset="2"/>
              </a:rPr>
              <a:t> </a:t>
            </a:r>
            <a:r>
              <a:rPr lang="en-US" altLang="en-US" baseline="-25000">
                <a:sym typeface="Symbol" pitchFamily="2" charset="2"/>
              </a:rPr>
              <a:t>-</a:t>
            </a:r>
            <a:r>
              <a:rPr lang="en-US" altLang="en-US" i="1" baseline="-25000">
                <a:sym typeface="Symbol" pitchFamily="2" charset="2"/>
              </a:rPr>
              <a:t>j</a:t>
            </a:r>
            <a:r>
              <a:rPr lang="en-US" altLang="en-US" i="1">
                <a:sym typeface="Symbol" pitchFamily="2" charset="2"/>
              </a:rPr>
              <a:t> </a:t>
            </a:r>
            <a:r>
              <a:rPr lang="en-US" altLang="en-US">
                <a:sym typeface="Symbol" pitchFamily="2" charset="2"/>
              </a:rPr>
              <a:t>+ …</a:t>
            </a:r>
          </a:p>
          <a:p>
            <a:pPr lvl="2">
              <a:lnSpc>
                <a:spcPct val="90000"/>
              </a:lnSpc>
              <a:buFont typeface="Webdings" pitchFamily="2" charset="2"/>
              <a:buNone/>
            </a:pPr>
            <a:r>
              <a:rPr lang="en-US" altLang="en-US">
                <a:sym typeface="Symbol" pitchFamily="2" charset="2"/>
              </a:rPr>
              <a:t>            </a:t>
            </a:r>
            <a:r>
              <a:rPr lang="en-US" altLang="en-US" i="1">
                <a:sym typeface="Symbol" pitchFamily="2" charset="2"/>
              </a:rPr>
              <a:t>+(</a:t>
            </a:r>
            <a:r>
              <a:rPr lang="en-US" altLang="en-US">
                <a:sym typeface="Symbol" pitchFamily="2" charset="2"/>
              </a:rPr>
              <a:t>1 -  </a:t>
            </a:r>
            <a:r>
              <a:rPr lang="en-US" altLang="en-US" i="1">
                <a:sym typeface="Symbol" pitchFamily="2" charset="2"/>
              </a:rPr>
              <a:t>)</a:t>
            </a:r>
            <a:r>
              <a:rPr lang="en-US" altLang="en-US" i="1" baseline="30000">
                <a:sym typeface="Symbol" pitchFamily="2" charset="2"/>
              </a:rPr>
              <a:t>n</a:t>
            </a:r>
            <a:r>
              <a:rPr lang="en-US" altLang="en-US" baseline="30000">
                <a:sym typeface="Symbol" pitchFamily="2" charset="2"/>
              </a:rPr>
              <a:t> +1 </a:t>
            </a:r>
            <a:r>
              <a:rPr lang="en-US" altLang="en-US">
                <a:sym typeface="Symbol" pitchFamily="2" charset="2"/>
              </a:rPr>
              <a:t></a:t>
            </a:r>
            <a:r>
              <a:rPr lang="en-US" altLang="en-US" baseline="-25000">
                <a:sym typeface="Symbol" pitchFamily="2" charset="2"/>
              </a:rPr>
              <a:t>0</a:t>
            </a:r>
            <a:br>
              <a:rPr lang="en-US" altLang="en-US" baseline="-25000">
                <a:sym typeface="Symbol" pitchFamily="2" charset="2"/>
              </a:rPr>
            </a:br>
            <a:endParaRPr lang="en-US" altLang="en-US" baseline="-25000">
              <a:sym typeface="Symbol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sym typeface="Symbol" pitchFamily="2" charset="2"/>
              </a:rPr>
              <a:t>Since both  and (1 - ) are less than or equal to 1, each successive term has less weight than its predecessor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>
              <a:sym typeface="Symbol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34"/>
    </mc:Choice>
    <mc:Fallback xmlns="">
      <p:transition spd="slow" advTm="4513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D8141E16-CD08-A248-961C-7A38B6DEC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2200" y="277813"/>
            <a:ext cx="75946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Example of Shortest-remaining-time-first</a:t>
            </a:r>
          </a:p>
        </p:txBody>
      </p:sp>
      <p:sp>
        <p:nvSpPr>
          <p:cNvPr id="19459" name="Rectangle 36">
            <a:extLst>
              <a:ext uri="{FF2B5EF4-FFF2-40B4-BE49-F238E27FC236}">
                <a16:creationId xmlns:a16="http://schemas.microsoft.com/office/drawing/2014/main" id="{FCA30433-8A80-CF4E-8A33-0B1766A2F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3150" y="1233488"/>
            <a:ext cx="7600950" cy="4530725"/>
          </a:xfrm>
        </p:spPr>
        <p:txBody>
          <a:bodyPr/>
          <a:lstStyle/>
          <a:p>
            <a:pPr>
              <a:buFont typeface="Monotype Sorts" pitchFamily="-84" charset="2"/>
              <a:buChar char="n"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/>
              <a:t>Now we add the concepts of varying arrival times and preemption to the analysis</a:t>
            </a:r>
          </a:p>
          <a:p>
            <a:pPr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/>
              <a:t>		         </a:t>
            </a:r>
            <a:r>
              <a:rPr lang="en-US" altLang="en-US" u="sng" dirty="0" err="1"/>
              <a:t>Process</a:t>
            </a:r>
            <a:r>
              <a:rPr lang="en-US" altLang="en-US" u="sng" dirty="0" err="1">
                <a:solidFill>
                  <a:schemeClr val="bg1"/>
                </a:solidFill>
              </a:rPr>
              <a:t>A</a:t>
            </a:r>
            <a:r>
              <a:rPr lang="en-US" altLang="en-US" u="sng" dirty="0">
                <a:solidFill>
                  <a:schemeClr val="bg1"/>
                </a:solidFill>
              </a:rPr>
              <a:t>	</a:t>
            </a:r>
            <a:r>
              <a:rPr lang="en-US" altLang="en-US" u="sng" dirty="0" err="1">
                <a:solidFill>
                  <a:schemeClr val="bg1"/>
                </a:solidFill>
              </a:rPr>
              <a:t>arri</a:t>
            </a:r>
            <a:r>
              <a:rPr lang="en-US" altLang="en-US" u="sng" dirty="0">
                <a:solidFill>
                  <a:schemeClr val="bg1"/>
                </a:solidFill>
              </a:rPr>
              <a:t> </a:t>
            </a:r>
            <a:r>
              <a:rPr lang="en-US" altLang="en-US" i="1" u="sng" dirty="0"/>
              <a:t>Arrival </a:t>
            </a:r>
            <a:r>
              <a:rPr lang="en-US" altLang="en-US" u="sng" dirty="0" err="1"/>
              <a:t>Time</a:t>
            </a:r>
            <a:r>
              <a:rPr lang="en-US" altLang="en-US" u="sng" dirty="0" err="1">
                <a:solidFill>
                  <a:schemeClr val="bg1"/>
                </a:solidFill>
              </a:rPr>
              <a:t>T</a:t>
            </a:r>
            <a:r>
              <a:rPr lang="en-US" altLang="en-US" dirty="0"/>
              <a:t>	</a:t>
            </a:r>
            <a:r>
              <a:rPr lang="en-US" altLang="en-US" u="sng" dirty="0"/>
              <a:t>Burst Time</a:t>
            </a:r>
            <a:endParaRPr lang="en-US" altLang="en-US" dirty="0"/>
          </a:p>
          <a:p>
            <a:pPr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	</a:t>
            </a:r>
            <a:r>
              <a:rPr lang="en-US" altLang="en-US" dirty="0">
                <a:solidFill>
                  <a:srgbClr val="000000"/>
                </a:solidFill>
              </a:rPr>
              <a:t>0</a:t>
            </a:r>
            <a:r>
              <a:rPr lang="en-US" altLang="en-US" dirty="0"/>
              <a:t>	8</a:t>
            </a:r>
          </a:p>
          <a:p>
            <a:pPr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 	</a:t>
            </a:r>
            <a:r>
              <a:rPr lang="en-US" altLang="en-US" dirty="0">
                <a:solidFill>
                  <a:srgbClr val="000000"/>
                </a:solidFill>
              </a:rPr>
              <a:t>1</a:t>
            </a:r>
            <a:r>
              <a:rPr lang="en-US" altLang="en-US" dirty="0"/>
              <a:t>	4</a:t>
            </a:r>
          </a:p>
          <a:p>
            <a:pPr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</a:t>
            </a:r>
            <a:r>
              <a:rPr lang="en-US" altLang="en-US" dirty="0"/>
              <a:t>	</a:t>
            </a:r>
            <a:r>
              <a:rPr lang="en-US" altLang="en-US" dirty="0">
                <a:solidFill>
                  <a:srgbClr val="000000"/>
                </a:solidFill>
              </a:rPr>
              <a:t>2</a:t>
            </a:r>
            <a:r>
              <a:rPr lang="en-US" altLang="en-US" dirty="0"/>
              <a:t>	9</a:t>
            </a:r>
          </a:p>
          <a:p>
            <a:pPr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4</a:t>
            </a:r>
            <a:r>
              <a:rPr lang="en-US" altLang="en-US" dirty="0"/>
              <a:t>	</a:t>
            </a:r>
            <a:r>
              <a:rPr lang="en-US" altLang="en-US" dirty="0">
                <a:solidFill>
                  <a:srgbClr val="000000"/>
                </a:solidFill>
              </a:rPr>
              <a:t>3</a:t>
            </a:r>
            <a:r>
              <a:rPr lang="en-US" altLang="en-US" dirty="0"/>
              <a:t>	5</a:t>
            </a:r>
          </a:p>
          <a:p>
            <a:pPr>
              <a:buFont typeface="Monotype Sorts" pitchFamily="-84" charset="2"/>
              <a:buChar char="n"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i="1" dirty="0"/>
              <a:t>Preemptive </a:t>
            </a:r>
            <a:r>
              <a:rPr lang="en-US" altLang="en-US" dirty="0"/>
              <a:t>SJF Gantt Chart</a:t>
            </a:r>
          </a:p>
          <a:p>
            <a:pPr>
              <a:buFont typeface="Monotype Sorts" pitchFamily="-84" charset="2"/>
              <a:buChar char="n"/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dirty="0"/>
          </a:p>
          <a:p>
            <a:pPr>
              <a:buFont typeface="Monotype Sorts" pitchFamily="-84" charset="2"/>
              <a:buChar char="n"/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dirty="0"/>
          </a:p>
          <a:p>
            <a:pPr marL="0" indent="0"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dirty="0"/>
          </a:p>
          <a:p>
            <a:pPr>
              <a:buFont typeface="Monotype Sorts" pitchFamily="-84" charset="2"/>
              <a:buChar char="n"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/>
              <a:t>Average waiting time = [(10-1)+(1-1)+(17-2)+5-3)]/4 = 26/4 = 6.5 </a:t>
            </a:r>
            <a:r>
              <a:rPr lang="en-US" altLang="en-US" dirty="0" err="1"/>
              <a:t>msec</a:t>
            </a:r>
            <a:endParaRPr lang="en-US" altLang="en-US" dirty="0"/>
          </a:p>
          <a:p>
            <a:pPr>
              <a:buFont typeface="Monotype Sorts" pitchFamily="-84" charset="2"/>
              <a:buChar char="n"/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i="1" baseline="-25000" dirty="0"/>
          </a:p>
          <a:p>
            <a:pPr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i="1" baseline="-25000" dirty="0"/>
          </a:p>
        </p:txBody>
      </p:sp>
      <p:pic>
        <p:nvPicPr>
          <p:cNvPr id="43011" name="Picture 1">
            <a:extLst>
              <a:ext uri="{FF2B5EF4-FFF2-40B4-BE49-F238E27FC236}">
                <a16:creationId xmlns:a16="http://schemas.microsoft.com/office/drawing/2014/main" id="{DEF00D26-54F3-9941-AA02-F59D9BA44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4284663"/>
            <a:ext cx="65357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8236610F-CEF8-DC4E-B0E0-C01B13F25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3613" y="201613"/>
            <a:ext cx="7723187" cy="576262"/>
          </a:xfrm>
        </p:spPr>
        <p:txBody>
          <a:bodyPr/>
          <a:lstStyle/>
          <a:p>
            <a:pPr eaLnBrk="1" hangingPunct="1"/>
            <a:r>
              <a:rPr lang="en-US" altLang="en-US"/>
              <a:t>Priority Scheduling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D8FD5FF4-E66B-1C40-8FB2-26C33AE11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233488"/>
            <a:ext cx="7423150" cy="4530725"/>
          </a:xfrm>
        </p:spPr>
        <p:txBody>
          <a:bodyPr/>
          <a:lstStyle/>
          <a:p>
            <a:r>
              <a:rPr lang="en-US" altLang="en-US"/>
              <a:t>A priority number (integer) is associated with each process</a:t>
            </a:r>
          </a:p>
          <a:p>
            <a:endParaRPr lang="en-US" altLang="en-US" sz="800"/>
          </a:p>
          <a:p>
            <a:r>
              <a:rPr lang="en-US" altLang="en-US"/>
              <a:t>The CPU is allocated to the process with the highest priority (smallest integer </a:t>
            </a:r>
            <a:r>
              <a:rPr lang="en-US" altLang="en-US">
                <a:sym typeface="Symbol" pitchFamily="2" charset="2"/>
              </a:rPr>
              <a:t> highest priority)</a:t>
            </a:r>
          </a:p>
          <a:p>
            <a:pPr lvl="1"/>
            <a:r>
              <a:rPr lang="en-US" altLang="en-US"/>
              <a:t>Preemptive</a:t>
            </a:r>
          </a:p>
          <a:p>
            <a:pPr lvl="1"/>
            <a:r>
              <a:rPr lang="en-US" altLang="en-US"/>
              <a:t>Nonpreemptive</a:t>
            </a:r>
          </a:p>
          <a:p>
            <a:pPr lvl="1"/>
            <a:endParaRPr lang="en-US" altLang="en-US" sz="800"/>
          </a:p>
          <a:p>
            <a:r>
              <a:rPr lang="en-US" altLang="en-US"/>
              <a:t>SJF is priority scheduling where priority is the inverse of predicted next CPU burst time</a:t>
            </a:r>
          </a:p>
          <a:p>
            <a:endParaRPr lang="en-US" altLang="en-US" sz="800"/>
          </a:p>
          <a:p>
            <a:r>
              <a:rPr lang="en-US" altLang="en-US"/>
              <a:t>Problem </a:t>
            </a:r>
            <a:r>
              <a:rPr lang="en-US" altLang="en-US">
                <a:sym typeface="Symbol" pitchFamily="2" charset="2"/>
              </a:rPr>
              <a:t> </a:t>
            </a:r>
            <a:r>
              <a:rPr lang="en-US" altLang="en-US" b="1">
                <a:solidFill>
                  <a:srgbClr val="3366FF"/>
                </a:solidFill>
                <a:sym typeface="Symbol" pitchFamily="2" charset="2"/>
              </a:rPr>
              <a:t>Starvation</a:t>
            </a:r>
            <a:r>
              <a:rPr lang="en-US" altLang="en-US" b="1">
                <a:sym typeface="Symbol" pitchFamily="2" charset="2"/>
              </a:rPr>
              <a:t> </a:t>
            </a:r>
            <a:r>
              <a:rPr lang="en-US" altLang="en-US">
                <a:sym typeface="Symbol" pitchFamily="2" charset="2"/>
              </a:rPr>
              <a:t>– low priority processes may never execute</a:t>
            </a:r>
          </a:p>
          <a:p>
            <a:endParaRPr lang="en-US" altLang="en-US" sz="800">
              <a:sym typeface="Symbol" pitchFamily="2" charset="2"/>
            </a:endParaRPr>
          </a:p>
          <a:p>
            <a:r>
              <a:rPr lang="en-US" altLang="en-US">
                <a:sym typeface="Symbol" pitchFamily="2" charset="2"/>
              </a:rPr>
              <a:t>Solution  </a:t>
            </a:r>
            <a:r>
              <a:rPr lang="en-US" altLang="en-US" b="1">
                <a:solidFill>
                  <a:srgbClr val="3366FF"/>
                </a:solidFill>
                <a:sym typeface="Symbol" pitchFamily="2" charset="2"/>
              </a:rPr>
              <a:t>Aging</a:t>
            </a:r>
            <a:r>
              <a:rPr lang="en-US" altLang="en-US" b="1">
                <a:sym typeface="Symbol" pitchFamily="2" charset="2"/>
              </a:rPr>
              <a:t> </a:t>
            </a:r>
            <a:r>
              <a:rPr lang="en-US" altLang="en-US">
                <a:sym typeface="Symbol" pitchFamily="2" charset="2"/>
              </a:rPr>
              <a:t>– as time progresses increase the priority of the process</a:t>
            </a:r>
          </a:p>
          <a:p>
            <a:pPr>
              <a:buFont typeface="Monotype Sorts" pitchFamily="2" charset="2"/>
              <a:buNone/>
            </a:pPr>
            <a:endParaRPr lang="en-US" altLang="en-US" b="1">
              <a:solidFill>
                <a:srgbClr val="3366FF"/>
              </a:solidFill>
              <a:sym typeface="Symbol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731"/>
    </mc:Choice>
    <mc:Fallback xmlns="">
      <p:transition spd="slow" advTm="13073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0C656FDB-EF76-C04A-A31E-AF552B43B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6525" y="201613"/>
            <a:ext cx="7280275" cy="576262"/>
          </a:xfrm>
        </p:spPr>
        <p:txBody>
          <a:bodyPr/>
          <a:lstStyle/>
          <a:p>
            <a:pPr eaLnBrk="1" hangingPunct="1"/>
            <a:r>
              <a:rPr lang="en-US" altLang="en-US"/>
              <a:t>Example of Priority Scheduling</a:t>
            </a:r>
          </a:p>
        </p:txBody>
      </p:sp>
      <p:sp>
        <p:nvSpPr>
          <p:cNvPr id="47106" name="Rectangle 36">
            <a:extLst>
              <a:ext uri="{FF2B5EF4-FFF2-40B4-BE49-F238E27FC236}">
                <a16:creationId xmlns:a16="http://schemas.microsoft.com/office/drawing/2014/main" id="{9F59F6B3-F8B7-4645-B731-E127B38C9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8337550" cy="4887912"/>
          </a:xfrm>
          <a:noFill/>
        </p:spPr>
        <p:txBody>
          <a:bodyPr/>
          <a:lstStyle/>
          <a:p>
            <a:pPr>
              <a:buFont typeface="Monotype Sorts" pitchFamily="2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         </a:t>
            </a:r>
            <a:r>
              <a:rPr lang="en-US" altLang="en-US" u="sng"/>
              <a:t>Process</a:t>
            </a:r>
            <a:r>
              <a:rPr lang="en-US" altLang="en-US" u="sng">
                <a:solidFill>
                  <a:schemeClr val="bg1"/>
                </a:solidFill>
              </a:rPr>
              <a:t>A	arri </a:t>
            </a:r>
            <a:r>
              <a:rPr lang="en-US" altLang="en-US" u="sng"/>
              <a:t>Burst Time</a:t>
            </a:r>
            <a:r>
              <a:rPr lang="en-US" altLang="en-US" u="sng">
                <a:solidFill>
                  <a:schemeClr val="bg1"/>
                </a:solidFill>
              </a:rPr>
              <a:t>T</a:t>
            </a:r>
            <a:r>
              <a:rPr lang="en-US" altLang="en-US"/>
              <a:t>	</a:t>
            </a:r>
            <a:r>
              <a:rPr lang="en-US" altLang="en-US" u="sng"/>
              <a:t>Priority</a:t>
            </a:r>
            <a:endParaRPr lang="en-US" altLang="en-US"/>
          </a:p>
          <a:p>
            <a:pPr>
              <a:buFont typeface="Monotype Sorts" pitchFamily="2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/>
              <a:t>	1</a:t>
            </a:r>
            <a:r>
              <a:rPr lang="en-US" altLang="en-US">
                <a:solidFill>
                  <a:srgbClr val="000000"/>
                </a:solidFill>
              </a:rPr>
              <a:t>0</a:t>
            </a:r>
            <a:r>
              <a:rPr lang="en-US" altLang="en-US"/>
              <a:t>	3</a:t>
            </a:r>
          </a:p>
          <a:p>
            <a:pPr>
              <a:buFont typeface="Monotype Sorts" pitchFamily="2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i="1" baseline="-25000"/>
              <a:t>2 	</a:t>
            </a:r>
            <a:r>
              <a:rPr lang="en-US" altLang="en-US">
                <a:solidFill>
                  <a:srgbClr val="000000"/>
                </a:solidFill>
              </a:rPr>
              <a:t>1</a:t>
            </a:r>
            <a:r>
              <a:rPr lang="en-US" altLang="en-US"/>
              <a:t>	1</a:t>
            </a:r>
          </a:p>
          <a:p>
            <a:pPr>
              <a:buFont typeface="Monotype Sorts" pitchFamily="2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i="1" baseline="-25000"/>
              <a:t>3</a:t>
            </a:r>
            <a:r>
              <a:rPr lang="en-US" altLang="en-US"/>
              <a:t>	</a:t>
            </a:r>
            <a:r>
              <a:rPr lang="en-US" altLang="en-US">
                <a:solidFill>
                  <a:srgbClr val="000000"/>
                </a:solidFill>
              </a:rPr>
              <a:t>2</a:t>
            </a:r>
            <a:r>
              <a:rPr lang="en-US" altLang="en-US"/>
              <a:t>	4</a:t>
            </a:r>
          </a:p>
          <a:p>
            <a:pPr>
              <a:buFont typeface="Monotype Sorts" pitchFamily="2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i="1" baseline="-25000"/>
              <a:t>4</a:t>
            </a:r>
            <a:r>
              <a:rPr lang="en-US" altLang="en-US"/>
              <a:t>	</a:t>
            </a:r>
            <a:r>
              <a:rPr lang="en-US" altLang="en-US">
                <a:solidFill>
                  <a:srgbClr val="000000"/>
                </a:solidFill>
              </a:rPr>
              <a:t>1</a:t>
            </a:r>
            <a:r>
              <a:rPr lang="en-US" altLang="en-US"/>
              <a:t>	5</a:t>
            </a:r>
          </a:p>
          <a:p>
            <a:pPr>
              <a:buFont typeface="Monotype Sorts" pitchFamily="2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</a:t>
            </a:r>
            <a:r>
              <a:rPr lang="en-US" altLang="en-US" i="1"/>
              <a:t>P</a:t>
            </a:r>
            <a:r>
              <a:rPr lang="en-US" altLang="en-US" i="1" baseline="-25000"/>
              <a:t>5	</a:t>
            </a:r>
            <a:r>
              <a:rPr lang="en-US" altLang="en-US"/>
              <a:t>5	2</a:t>
            </a:r>
          </a:p>
          <a:p>
            <a:pPr>
              <a:buFont typeface="Monotype Sorts" pitchFamily="2" charset="2"/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 baseline="-2500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Priority scheduling Gantt Chart</a:t>
            </a:r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/>
          </a:p>
          <a:p>
            <a:pPr>
              <a:buFont typeface="Monotype Sorts" pitchFamily="2" charset="2"/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Average waiting time = 8.2 msec</a:t>
            </a:r>
            <a:endParaRPr lang="en-US" altLang="en-US" i="1" baseline="-25000"/>
          </a:p>
        </p:txBody>
      </p:sp>
      <p:pic>
        <p:nvPicPr>
          <p:cNvPr id="47107" name="Picture 1">
            <a:extLst>
              <a:ext uri="{FF2B5EF4-FFF2-40B4-BE49-F238E27FC236}">
                <a16:creationId xmlns:a16="http://schemas.microsoft.com/office/drawing/2014/main" id="{B3DC974A-02B4-4E4B-B2CA-5DBBCD9B3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4283075"/>
            <a:ext cx="74961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577C37-5F06-1A42-A754-8274CB94E0A3}"/>
              </a:ext>
            </a:extLst>
          </p:cNvPr>
          <p:cNvSpPr txBox="1"/>
          <p:nvPr/>
        </p:nvSpPr>
        <p:spPr>
          <a:xfrm>
            <a:off x="1154113" y="4757738"/>
            <a:ext cx="161925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F7928-89AF-8B43-9C1A-472D75561BF0}"/>
              </a:ext>
            </a:extLst>
          </p:cNvPr>
          <p:cNvSpPr txBox="1"/>
          <p:nvPr/>
        </p:nvSpPr>
        <p:spPr>
          <a:xfrm>
            <a:off x="2251075" y="4711700"/>
            <a:ext cx="161925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6"/>
    </mc:Choice>
    <mc:Fallback xmlns="">
      <p:transition spd="slow" advTm="177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8EBACE7C-01B7-8844-A3D1-916AEB9C2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62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Round Robin (RR)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F7374BA6-88C6-204B-AA33-F5F0CB667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231900"/>
            <a:ext cx="7150100" cy="4483100"/>
          </a:xfrm>
        </p:spPr>
        <p:txBody>
          <a:bodyPr/>
          <a:lstStyle/>
          <a:p>
            <a:r>
              <a:rPr lang="en-US" altLang="en-US"/>
              <a:t>Each process gets a small unit of CPU time (</a:t>
            </a:r>
            <a:r>
              <a:rPr lang="en-US" altLang="en-US" b="1">
                <a:solidFill>
                  <a:srgbClr val="3366FF"/>
                </a:solidFill>
              </a:rPr>
              <a:t>time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3366FF"/>
                </a:solidFill>
              </a:rPr>
              <a:t>quantum</a:t>
            </a:r>
            <a:r>
              <a:rPr lang="en-US" altLang="en-US" b="1"/>
              <a:t> </a:t>
            </a:r>
            <a:r>
              <a:rPr lang="en-US" altLang="en-US" i="1"/>
              <a:t>q</a:t>
            </a:r>
            <a:r>
              <a:rPr lang="en-US" altLang="en-US"/>
              <a:t>), usually 10-100 milliseconds.  After this time has elapsed, the process is preempted and added to the end of the ready queue.</a:t>
            </a:r>
          </a:p>
          <a:p>
            <a:r>
              <a:rPr lang="en-US" altLang="en-US"/>
              <a:t>If there are </a:t>
            </a:r>
            <a:r>
              <a:rPr lang="en-US" altLang="en-US" i="1"/>
              <a:t>n</a:t>
            </a:r>
            <a:r>
              <a:rPr lang="en-US" altLang="en-US"/>
              <a:t> processes in the ready queue and the time quantum is </a:t>
            </a:r>
            <a:r>
              <a:rPr lang="en-US" altLang="en-US" i="1"/>
              <a:t>q</a:t>
            </a:r>
            <a:r>
              <a:rPr lang="en-US" altLang="en-US"/>
              <a:t>, then each process gets 1/</a:t>
            </a:r>
            <a:r>
              <a:rPr lang="en-US" altLang="en-US" i="1"/>
              <a:t>n</a:t>
            </a:r>
            <a:r>
              <a:rPr lang="en-US" altLang="en-US"/>
              <a:t> of the CPU time in chunks of at most </a:t>
            </a:r>
            <a:r>
              <a:rPr lang="en-US" altLang="en-US" i="1"/>
              <a:t>q</a:t>
            </a:r>
            <a:r>
              <a:rPr lang="en-US" altLang="en-US"/>
              <a:t> time units at once.  No process waits more than (</a:t>
            </a:r>
            <a:r>
              <a:rPr lang="en-US" altLang="en-US" i="1"/>
              <a:t>n</a:t>
            </a:r>
            <a:r>
              <a:rPr lang="en-US" altLang="en-US"/>
              <a:t>-1)</a:t>
            </a:r>
            <a:r>
              <a:rPr lang="en-US" altLang="en-US" i="1"/>
              <a:t>q </a:t>
            </a:r>
            <a:r>
              <a:rPr lang="en-US" altLang="en-US"/>
              <a:t>time units.</a:t>
            </a:r>
          </a:p>
          <a:p>
            <a:r>
              <a:rPr lang="en-US" altLang="en-US"/>
              <a:t>Timer interrupts every quantum to schedule next process</a:t>
            </a:r>
          </a:p>
          <a:p>
            <a:r>
              <a:rPr lang="en-US" altLang="en-US"/>
              <a:t>Performance</a:t>
            </a:r>
          </a:p>
          <a:p>
            <a:pPr lvl="1"/>
            <a:r>
              <a:rPr lang="en-US" altLang="en-US" i="1"/>
              <a:t>q</a:t>
            </a:r>
            <a:r>
              <a:rPr lang="en-US" altLang="en-US"/>
              <a:t> large </a:t>
            </a:r>
            <a:r>
              <a:rPr lang="en-US" altLang="en-US">
                <a:sym typeface="Symbol" pitchFamily="2" charset="2"/>
              </a:rPr>
              <a:t> FIFO</a:t>
            </a:r>
          </a:p>
          <a:p>
            <a:pPr lvl="1"/>
            <a:r>
              <a:rPr lang="en-US" altLang="en-US" i="1">
                <a:sym typeface="Symbol" pitchFamily="2" charset="2"/>
              </a:rPr>
              <a:t>q </a:t>
            </a:r>
            <a:r>
              <a:rPr lang="en-US" altLang="en-US">
                <a:sym typeface="Symbol" pitchFamily="2" charset="2"/>
              </a:rPr>
              <a:t>small  </a:t>
            </a:r>
            <a:r>
              <a:rPr lang="en-US" altLang="en-US" i="1">
                <a:sym typeface="Symbol" pitchFamily="2" charset="2"/>
              </a:rPr>
              <a:t>q </a:t>
            </a:r>
            <a:r>
              <a:rPr lang="en-US" altLang="en-US">
                <a:sym typeface="Symbol" pitchFamily="2" charset="2"/>
              </a:rPr>
              <a:t>must be large with respect to context switch, otherwise overhead is too high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435"/>
    </mc:Choice>
    <mc:Fallback xmlns="">
      <p:transition spd="slow" advTm="215435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03D09CB9-6A5F-4842-B2AD-46F53FAF21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8900" y="139700"/>
            <a:ext cx="7750175" cy="647700"/>
          </a:xfrm>
        </p:spPr>
        <p:txBody>
          <a:bodyPr/>
          <a:lstStyle/>
          <a:p>
            <a:pPr eaLnBrk="1" hangingPunct="1"/>
            <a:r>
              <a:rPr lang="en-US" altLang="en-US"/>
              <a:t>Example of RR with Time Quantum = 4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0C896277-148B-C642-B1A4-1E228BC14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4088" y="1193800"/>
            <a:ext cx="7351712" cy="44831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2219325" algn="ctr"/>
                <a:tab pos="3994150" algn="ctr"/>
              </a:tabLst>
            </a:pPr>
            <a:r>
              <a:rPr lang="en-US" altLang="en-US"/>
              <a:t>		</a:t>
            </a:r>
            <a:r>
              <a:rPr lang="en-US" altLang="en-US" u="sng"/>
              <a:t>Process</a:t>
            </a:r>
            <a:r>
              <a:rPr lang="en-US" altLang="en-US"/>
              <a:t>	</a:t>
            </a:r>
            <a:r>
              <a:rPr lang="en-US" altLang="en-US" u="sng"/>
              <a:t>Burst Time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2219325" algn="ctr"/>
                <a:tab pos="3994150" algn="ctr"/>
              </a:tabLst>
            </a:pPr>
            <a:r>
              <a:rPr lang="en-US" altLang="en-US" i="1"/>
              <a:t>		P</a:t>
            </a:r>
            <a:r>
              <a:rPr lang="en-US" altLang="en-US" i="1" baseline="-25000"/>
              <a:t>1	</a:t>
            </a:r>
            <a:r>
              <a:rPr lang="en-US" altLang="en-US"/>
              <a:t>24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2219325" algn="ctr"/>
                <a:tab pos="399415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i="1" baseline="-25000"/>
              <a:t>2	 </a:t>
            </a:r>
            <a:r>
              <a:rPr lang="en-US" altLang="en-US"/>
              <a:t>3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2219325" algn="ctr"/>
                <a:tab pos="399415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i="1" baseline="-25000"/>
              <a:t>3	</a:t>
            </a:r>
            <a:r>
              <a:rPr lang="en-US" altLang="en-US"/>
              <a:t>3	</a:t>
            </a:r>
          </a:p>
          <a:p>
            <a:pPr>
              <a:lnSpc>
                <a:spcPct val="90000"/>
              </a:lnSpc>
              <a:tabLst>
                <a:tab pos="2219325" algn="ctr"/>
                <a:tab pos="3994150" algn="ctr"/>
              </a:tabLst>
            </a:pPr>
            <a:r>
              <a:rPr lang="en-US" altLang="en-US"/>
              <a:t>The Gantt chart is: 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pPr>
              <a:lnSpc>
                <a:spcPct val="90000"/>
              </a:lnSpc>
              <a:tabLst>
                <a:tab pos="2219325" algn="ctr"/>
                <a:tab pos="3994150" algn="ctr"/>
              </a:tabLst>
            </a:pPr>
            <a:r>
              <a:rPr lang="en-US" altLang="en-US"/>
              <a:t>Typically, higher average turnaround than SJF, but better </a:t>
            </a:r>
            <a:r>
              <a:rPr lang="en-US" altLang="en-US" b="1" i="1"/>
              <a:t>response</a:t>
            </a:r>
          </a:p>
          <a:p>
            <a:pPr>
              <a:lnSpc>
                <a:spcPct val="90000"/>
              </a:lnSpc>
              <a:tabLst>
                <a:tab pos="2219325" algn="ctr"/>
                <a:tab pos="3994150" algn="ctr"/>
              </a:tabLst>
            </a:pPr>
            <a:r>
              <a:rPr lang="en-US" altLang="en-US"/>
              <a:t>q should be large compared to context switch time</a:t>
            </a:r>
          </a:p>
          <a:p>
            <a:pPr>
              <a:lnSpc>
                <a:spcPct val="90000"/>
              </a:lnSpc>
              <a:tabLst>
                <a:tab pos="2219325" algn="ctr"/>
                <a:tab pos="3994150" algn="ctr"/>
              </a:tabLst>
            </a:pPr>
            <a:r>
              <a:rPr lang="en-US" altLang="en-US"/>
              <a:t>q usually 10ms to 100ms, context switch &lt; 10 usec</a:t>
            </a:r>
          </a:p>
        </p:txBody>
      </p:sp>
      <p:pic>
        <p:nvPicPr>
          <p:cNvPr id="51203" name="Picture 1">
            <a:extLst>
              <a:ext uri="{FF2B5EF4-FFF2-40B4-BE49-F238E27FC236}">
                <a16:creationId xmlns:a16="http://schemas.microsoft.com/office/drawing/2014/main" id="{1D310548-53F6-8A4F-8096-07FDA04DB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3227388"/>
            <a:ext cx="677068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32"/>
    </mc:Choice>
    <mc:Fallback xmlns="">
      <p:transition spd="slow" advTm="10123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958022A9-DAA4-C848-BF36-1A063A27AE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</a:t>
            </a: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FF674226-4C2A-8A41-A983-F7D7F0621D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Example</a:t>
            </a:r>
            <a:r>
              <a:rPr lang="en-US" altLang="en-US"/>
              <a:t>: Given below are the arrival and burst times of four processes P1, P2, P3 and P4. Draw the Gantt Chart using FCFS, SJF preemptive, SJF non-preemptive and RR scheduling(Quantum = 4ms, no priority based preemption). Calculate the average waiting time, average turn around time and average response</a:t>
            </a:r>
          </a:p>
          <a:p>
            <a:pPr marL="0" indent="0">
              <a:buFont typeface="Monotype Sorts" pitchFamily="2" charset="2"/>
              <a:buNone/>
            </a:pPr>
            <a:endParaRPr lang="en-US" altLang="en-US"/>
          </a:p>
        </p:txBody>
      </p:sp>
      <p:pic>
        <p:nvPicPr>
          <p:cNvPr id="55299" name="Picture 3">
            <a:extLst>
              <a:ext uri="{FF2B5EF4-FFF2-40B4-BE49-F238E27FC236}">
                <a16:creationId xmlns:a16="http://schemas.microsoft.com/office/drawing/2014/main" id="{84A2EDE7-A9F8-5742-A421-7E6C93A58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3032125"/>
            <a:ext cx="67310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18"/>
    </mc:Choice>
    <mc:Fallback xmlns="">
      <p:transition spd="slow" advTm="44418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04406ED8-C0B2-D84E-8518-EA7A4E75E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Example (Cont.)</a:t>
            </a:r>
          </a:p>
        </p:txBody>
      </p:sp>
      <p:pic>
        <p:nvPicPr>
          <p:cNvPr id="56322" name="Content Placeholder 3">
            <a:extLst>
              <a:ext uri="{FF2B5EF4-FFF2-40B4-BE49-F238E27FC236}">
                <a16:creationId xmlns:a16="http://schemas.microsoft.com/office/drawing/2014/main" id="{FB742EBB-B0F2-5E4C-8260-3F09FE2F8E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963" y="1757363"/>
            <a:ext cx="8229600" cy="34829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705"/>
    </mc:Choice>
    <mc:Fallback xmlns="">
      <p:transition spd="slow" advTm="14670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DC8E95AC-1A46-7544-86AD-A58D4B77D6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62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4BF24055-1F9E-2C42-8B75-F61DFD3FEB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6150" y="1233488"/>
            <a:ext cx="7283450" cy="4530725"/>
          </a:xfrm>
        </p:spPr>
        <p:txBody>
          <a:bodyPr/>
          <a:lstStyle/>
          <a:p>
            <a:r>
              <a:rPr lang="en-US" altLang="en-US"/>
              <a:t>To introduce CPU scheduling, which is the basis for multiprogrammed operating systems</a:t>
            </a:r>
          </a:p>
          <a:p>
            <a:r>
              <a:rPr lang="en-US" altLang="en-US"/>
              <a:t>To describe various CPU-scheduling algorithms</a:t>
            </a:r>
          </a:p>
          <a:p>
            <a:r>
              <a:rPr lang="en-US" altLang="en-US"/>
              <a:t>To discuss evaluation criteria for selecting a CPU-scheduling algorithm for a particular system</a:t>
            </a:r>
          </a:p>
          <a:p>
            <a:r>
              <a:rPr lang="en-US" altLang="en-US"/>
              <a:t>To examine the scheduling algorithms of several operating systems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84"/>
    </mc:Choice>
    <mc:Fallback xmlns="">
      <p:transition spd="slow" advTm="24984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BFDD7F36-1FFD-4244-9153-DADDDDB43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(Cont.)</a:t>
            </a:r>
          </a:p>
        </p:txBody>
      </p:sp>
      <p:pic>
        <p:nvPicPr>
          <p:cNvPr id="57346" name="Content Placeholder 3">
            <a:extLst>
              <a:ext uri="{FF2B5EF4-FFF2-40B4-BE49-F238E27FC236}">
                <a16:creationId xmlns:a16="http://schemas.microsoft.com/office/drawing/2014/main" id="{296B7BDB-179C-E44A-B6FA-0F322B0744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30338"/>
            <a:ext cx="8259763" cy="3538537"/>
          </a:xfrm>
        </p:spPr>
      </p:pic>
      <p:pic>
        <p:nvPicPr>
          <p:cNvPr id="57347" name="Picture 4">
            <a:extLst>
              <a:ext uri="{FF2B5EF4-FFF2-40B4-BE49-F238E27FC236}">
                <a16:creationId xmlns:a16="http://schemas.microsoft.com/office/drawing/2014/main" id="{D30B3EC0-F5E8-8C47-981B-6B558651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2074863"/>
            <a:ext cx="2698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70"/>
    </mc:Choice>
    <mc:Fallback xmlns="">
      <p:transition spd="slow" advTm="10357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88432D20-1C14-7646-BD9D-C5983901C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(Cont.)</a:t>
            </a:r>
          </a:p>
        </p:txBody>
      </p:sp>
      <p:pic>
        <p:nvPicPr>
          <p:cNvPr id="58370" name="Content Placeholder 3">
            <a:extLst>
              <a:ext uri="{FF2B5EF4-FFF2-40B4-BE49-F238E27FC236}">
                <a16:creationId xmlns:a16="http://schemas.microsoft.com/office/drawing/2014/main" id="{1691313E-84B5-E546-8D24-A82A31B2D2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450" y="1512888"/>
            <a:ext cx="8229600" cy="39719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82"/>
    </mc:Choice>
    <mc:Fallback xmlns="">
      <p:transition spd="slow" advTm="25582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A042B9DB-E1E4-5C44-A2EC-8937E466DB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(Cont.)</a:t>
            </a:r>
          </a:p>
        </p:txBody>
      </p:sp>
      <p:pic>
        <p:nvPicPr>
          <p:cNvPr id="59394" name="Content Placeholder 3">
            <a:extLst>
              <a:ext uri="{FF2B5EF4-FFF2-40B4-BE49-F238E27FC236}">
                <a16:creationId xmlns:a16="http://schemas.microsoft.com/office/drawing/2014/main" id="{16CE9B93-B806-FE48-9FD6-7BB7E204B5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0588" y="1266825"/>
            <a:ext cx="8001000" cy="35941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06"/>
    </mc:Choice>
    <mc:Fallback xmlns="">
      <p:transition spd="slow" advTm="30706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5BDB4D5E-FA2C-5440-AB0D-A1F9FAAD6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(Cont.)</a:t>
            </a:r>
          </a:p>
        </p:txBody>
      </p:sp>
      <p:pic>
        <p:nvPicPr>
          <p:cNvPr id="60418" name="Content Placeholder 3">
            <a:extLst>
              <a:ext uri="{FF2B5EF4-FFF2-40B4-BE49-F238E27FC236}">
                <a16:creationId xmlns:a16="http://schemas.microsoft.com/office/drawing/2014/main" id="{0D48ECBA-FBF4-0D4E-8EB1-215A7DE0BB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862013"/>
            <a:ext cx="7540625" cy="4144962"/>
          </a:xfrm>
        </p:spPr>
      </p:pic>
      <p:pic>
        <p:nvPicPr>
          <p:cNvPr id="60419" name="Picture 4">
            <a:extLst>
              <a:ext uri="{FF2B5EF4-FFF2-40B4-BE49-F238E27FC236}">
                <a16:creationId xmlns:a16="http://schemas.microsoft.com/office/drawing/2014/main" id="{D2B9D8E6-EC51-E44F-8FF2-FF5666555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916488"/>
            <a:ext cx="6745288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894"/>
    </mc:Choice>
    <mc:Fallback xmlns="">
      <p:transition spd="slow" advTm="178894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06DED01B-4FB6-6C49-8812-826EBD496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3625" y="182563"/>
            <a:ext cx="7829550" cy="525462"/>
          </a:xfrm>
        </p:spPr>
        <p:txBody>
          <a:bodyPr/>
          <a:lstStyle/>
          <a:p>
            <a:pPr eaLnBrk="1" hangingPunct="1"/>
            <a:r>
              <a:rPr lang="en-US" altLang="en-US" sz="2800"/>
              <a:t>Time Quantum and Context Switch Time</a:t>
            </a:r>
          </a:p>
        </p:txBody>
      </p:sp>
      <p:pic>
        <p:nvPicPr>
          <p:cNvPr id="48130" name="Picture 7">
            <a:extLst>
              <a:ext uri="{FF2B5EF4-FFF2-40B4-BE49-F238E27FC236}">
                <a16:creationId xmlns:a16="http://schemas.microsoft.com/office/drawing/2014/main" id="{8E2897F2-C025-144B-92AE-02632712F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9388"/>
            <a:ext cx="65278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00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347"/>
    </mc:Choice>
    <mc:Fallback xmlns="">
      <p:transition spd="slow" advTm="133347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EE11B443-8983-E645-87C0-ABD63B6115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0263" y="266700"/>
            <a:ext cx="8535987" cy="457200"/>
          </a:xfrm>
        </p:spPr>
        <p:txBody>
          <a:bodyPr/>
          <a:lstStyle/>
          <a:p>
            <a:pPr eaLnBrk="1" hangingPunct="1"/>
            <a:r>
              <a:rPr lang="en-US" altLang="en-US" sz="2400"/>
              <a:t>Turnaround Time Varies With The Time Quantum</a:t>
            </a:r>
          </a:p>
        </p:txBody>
      </p:sp>
      <p:pic>
        <p:nvPicPr>
          <p:cNvPr id="50178" name="Picture 7">
            <a:extLst>
              <a:ext uri="{FF2B5EF4-FFF2-40B4-BE49-F238E27FC236}">
                <a16:creationId xmlns:a16="http://schemas.microsoft.com/office/drawing/2014/main" id="{C983F526-1BB6-F447-B524-5D4041819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1379538"/>
            <a:ext cx="5005387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3">
            <a:extLst>
              <a:ext uri="{FF2B5EF4-FFF2-40B4-BE49-F238E27FC236}">
                <a16:creationId xmlns:a16="http://schemas.microsoft.com/office/drawing/2014/main" id="{E81A0BAB-A392-0A45-8A1E-0775C33E2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0" y="3744913"/>
            <a:ext cx="23129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itchFamily="2" charset="2"/>
              <a:buChar char="4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300">
                <a:latin typeface="Verdana" panose="020B0604030504040204" pitchFamily="34" charset="0"/>
              </a:rPr>
              <a:t>80% of CPU bursts should be shorter than q</a:t>
            </a:r>
          </a:p>
        </p:txBody>
      </p:sp>
    </p:spTree>
    <p:extLst>
      <p:ext uri="{BB962C8B-B14F-4D97-AF65-F5344CB8AC3E}">
        <p14:creationId xmlns:p14="http://schemas.microsoft.com/office/powerpoint/2010/main" val="367200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32"/>
    </mc:Choice>
    <mc:Fallback xmlns="">
      <p:transition spd="slow" advTm="87932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B9875DD3-9EEA-F14A-B13B-943F14F7D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153988"/>
            <a:ext cx="7713662" cy="576262"/>
          </a:xfrm>
        </p:spPr>
        <p:txBody>
          <a:bodyPr/>
          <a:lstStyle/>
          <a:p>
            <a:pPr eaLnBrk="1" hangingPunct="1"/>
            <a:r>
              <a:rPr lang="en-US" altLang="en-US"/>
              <a:t>Multilevel Queue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1DCEB1BF-9B4F-AC4F-AF88-74128F9AC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4550" y="1068388"/>
            <a:ext cx="7537450" cy="5221287"/>
          </a:xfrm>
        </p:spPr>
        <p:txBody>
          <a:bodyPr/>
          <a:lstStyle/>
          <a:p>
            <a:r>
              <a:rPr lang="en-US" altLang="en-US"/>
              <a:t>Ready queue is partitioned into separate queues, eg: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foreground</a:t>
            </a:r>
            <a:r>
              <a:rPr lang="en-US" altLang="en-US"/>
              <a:t> (interactive)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background</a:t>
            </a:r>
            <a:r>
              <a:rPr lang="en-US" altLang="en-US"/>
              <a:t> (batch)</a:t>
            </a:r>
          </a:p>
          <a:p>
            <a:r>
              <a:rPr lang="en-US" altLang="en-US"/>
              <a:t>Process permanently in a given queue</a:t>
            </a:r>
            <a:endParaRPr lang="en-US" altLang="en-US" sz="800"/>
          </a:p>
          <a:p>
            <a:r>
              <a:rPr lang="en-US" altLang="en-US"/>
              <a:t>Each queue has its own scheduling algorithm:</a:t>
            </a:r>
          </a:p>
          <a:p>
            <a:pPr lvl="1"/>
            <a:r>
              <a:rPr lang="en-US" altLang="en-US"/>
              <a:t>foreground – RR</a:t>
            </a:r>
          </a:p>
          <a:p>
            <a:pPr lvl="1"/>
            <a:r>
              <a:rPr lang="en-US" altLang="en-US"/>
              <a:t>background – FCFS</a:t>
            </a:r>
            <a:endParaRPr lang="en-US" altLang="en-US" sz="800"/>
          </a:p>
          <a:p>
            <a:r>
              <a:rPr lang="en-US" altLang="en-US"/>
              <a:t>Scheduling must be done between the queues:</a:t>
            </a:r>
          </a:p>
          <a:p>
            <a:pPr lvl="1"/>
            <a:r>
              <a:rPr lang="en-US" altLang="en-US"/>
              <a:t>Fixed priority scheduling; (i.e., serve all from foreground then from background).  Possibility of starvation.</a:t>
            </a:r>
          </a:p>
          <a:p>
            <a:pPr lvl="1"/>
            <a:r>
              <a:rPr lang="en-US" altLang="en-US"/>
              <a:t>Time slice – each queue gets a certain amount of CPU time which it can schedule amongst its processes; i.e., 80% to foreground in RR</a:t>
            </a:r>
          </a:p>
          <a:p>
            <a:pPr lvl="1"/>
            <a:r>
              <a:rPr lang="en-US" altLang="en-US"/>
              <a:t>20% to background in FCFS </a:t>
            </a:r>
          </a:p>
        </p:txBody>
      </p:sp>
    </p:spTree>
    <p:extLst>
      <p:ext uri="{BB962C8B-B14F-4D97-AF65-F5344CB8AC3E}">
        <p14:creationId xmlns:p14="http://schemas.microsoft.com/office/powerpoint/2010/main" val="121631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320"/>
    </mc:Choice>
    <mc:Fallback xmlns="">
      <p:transition spd="slow" advTm="13532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1BC53DB2-9BBF-474C-9888-8B67B236EA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0613" y="188913"/>
            <a:ext cx="7596187" cy="576262"/>
          </a:xfrm>
        </p:spPr>
        <p:txBody>
          <a:bodyPr/>
          <a:lstStyle/>
          <a:p>
            <a:pPr eaLnBrk="1" hangingPunct="1"/>
            <a:r>
              <a:rPr lang="en-US" altLang="en-US"/>
              <a:t>Multilevel Queue Scheduling</a:t>
            </a:r>
          </a:p>
        </p:txBody>
      </p:sp>
      <p:pic>
        <p:nvPicPr>
          <p:cNvPr id="54274" name="Picture 4" descr="5">
            <a:extLst>
              <a:ext uri="{FF2B5EF4-FFF2-40B4-BE49-F238E27FC236}">
                <a16:creationId xmlns:a16="http://schemas.microsoft.com/office/drawing/2014/main" id="{E96F569A-0DAA-ED4F-9CAF-016700380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466850"/>
            <a:ext cx="668655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0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59"/>
    </mc:Choice>
    <mc:Fallback xmlns="">
      <p:transition spd="slow" advTm="79259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D22E97C8-A095-B64E-9D5A-61D917B51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0400" y="239713"/>
            <a:ext cx="8026400" cy="576262"/>
          </a:xfrm>
        </p:spPr>
        <p:txBody>
          <a:bodyPr/>
          <a:lstStyle/>
          <a:p>
            <a:pPr eaLnBrk="1" hangingPunct="1"/>
            <a:r>
              <a:rPr lang="en-US" altLang="en-US"/>
              <a:t>Multilevel Feedback Queue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9048A1DC-4B75-A749-93B5-BE5572D60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9488" y="1468438"/>
            <a:ext cx="7351712" cy="4483100"/>
          </a:xfrm>
        </p:spPr>
        <p:txBody>
          <a:bodyPr/>
          <a:lstStyle/>
          <a:p>
            <a:r>
              <a:rPr lang="en-US" altLang="en-US"/>
              <a:t>A process can move between the various queues; aging can be implemented this way</a:t>
            </a:r>
          </a:p>
          <a:p>
            <a:r>
              <a:rPr lang="en-US" altLang="en-US"/>
              <a:t>Multilevel-feedback-queue scheduler defined by the following parameters:</a:t>
            </a:r>
          </a:p>
          <a:p>
            <a:pPr lvl="1"/>
            <a:r>
              <a:rPr lang="en-US" altLang="en-US"/>
              <a:t>number of queues</a:t>
            </a:r>
          </a:p>
          <a:p>
            <a:pPr lvl="1"/>
            <a:r>
              <a:rPr lang="en-US" altLang="en-US"/>
              <a:t>scheduling algorithms for each queue</a:t>
            </a:r>
          </a:p>
          <a:p>
            <a:pPr lvl="1"/>
            <a:r>
              <a:rPr lang="en-US" altLang="en-US"/>
              <a:t>method used to determine when to upgrade a process</a:t>
            </a:r>
          </a:p>
          <a:p>
            <a:pPr lvl="1"/>
            <a:r>
              <a:rPr lang="en-US" altLang="en-US"/>
              <a:t>method used to determine when to demote a process</a:t>
            </a:r>
          </a:p>
          <a:p>
            <a:pPr lvl="1"/>
            <a:r>
              <a:rPr lang="en-US" altLang="en-US"/>
              <a:t>method used to determine which queue a process will enter when that process needs service</a:t>
            </a:r>
          </a:p>
        </p:txBody>
      </p:sp>
    </p:spTree>
    <p:extLst>
      <p:ext uri="{BB962C8B-B14F-4D97-AF65-F5344CB8AC3E}">
        <p14:creationId xmlns:p14="http://schemas.microsoft.com/office/powerpoint/2010/main" val="394516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72"/>
    </mc:Choice>
    <mc:Fallback xmlns="">
      <p:transition spd="slow" advTm="129672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D3FBD056-6E77-154E-A3E0-123012B2A0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50800"/>
            <a:ext cx="7710488" cy="679450"/>
          </a:xfrm>
        </p:spPr>
        <p:txBody>
          <a:bodyPr/>
          <a:lstStyle/>
          <a:p>
            <a:pPr eaLnBrk="1" hangingPunct="1"/>
            <a:r>
              <a:rPr lang="en-US" altLang="en-US"/>
              <a:t>Example of Multilevel Feedback Queue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2367CF49-4118-614F-A617-5FA45459A1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4065588" cy="4530725"/>
          </a:xfrm>
        </p:spPr>
        <p:txBody>
          <a:bodyPr/>
          <a:lstStyle/>
          <a:p>
            <a:r>
              <a:rPr lang="en-US" altLang="en-US"/>
              <a:t>Three queues: </a:t>
            </a:r>
          </a:p>
          <a:p>
            <a:pPr lvl="1"/>
            <a:r>
              <a:rPr lang="en-US" altLang="en-US" sz="1400" i="1"/>
              <a:t>Q</a:t>
            </a:r>
            <a:r>
              <a:rPr lang="en-US" altLang="en-US" sz="1400" baseline="-25000"/>
              <a:t>0</a:t>
            </a:r>
            <a:r>
              <a:rPr lang="en-US" altLang="en-US" sz="1400"/>
              <a:t> – RR with time quantum 8 milliseconds</a:t>
            </a:r>
          </a:p>
          <a:p>
            <a:pPr lvl="1"/>
            <a:r>
              <a:rPr lang="en-US" altLang="en-US" sz="1400" i="1"/>
              <a:t>Q</a:t>
            </a:r>
            <a:r>
              <a:rPr lang="en-US" altLang="en-US" sz="1400" baseline="-25000"/>
              <a:t>1</a:t>
            </a:r>
            <a:r>
              <a:rPr lang="en-US" altLang="en-US" sz="1400"/>
              <a:t> – RR time quantum 16 milliseconds</a:t>
            </a:r>
          </a:p>
          <a:p>
            <a:pPr lvl="1"/>
            <a:r>
              <a:rPr lang="en-US" altLang="en-US" sz="1400" i="1"/>
              <a:t>Q</a:t>
            </a:r>
            <a:r>
              <a:rPr lang="en-US" altLang="en-US" sz="1400" baseline="-25000"/>
              <a:t>2</a:t>
            </a:r>
            <a:r>
              <a:rPr lang="en-US" altLang="en-US" sz="1400"/>
              <a:t> – FCFS</a:t>
            </a:r>
          </a:p>
          <a:p>
            <a:pPr lvl="1"/>
            <a:endParaRPr lang="en-US" altLang="en-US" sz="1400"/>
          </a:p>
          <a:p>
            <a:r>
              <a:rPr lang="en-US" altLang="en-US"/>
              <a:t>Scheduling</a:t>
            </a:r>
          </a:p>
          <a:p>
            <a:pPr lvl="1"/>
            <a:r>
              <a:rPr lang="en-US" altLang="en-US" sz="1400"/>
              <a:t>A new job enters queue </a:t>
            </a:r>
            <a:r>
              <a:rPr lang="en-US" altLang="en-US" sz="1400" i="1"/>
              <a:t>Q</a:t>
            </a:r>
            <a:r>
              <a:rPr lang="en-US" altLang="en-US" sz="1400" i="1" baseline="-25000"/>
              <a:t>0</a:t>
            </a:r>
            <a:r>
              <a:rPr lang="en-US" altLang="en-US" sz="1400" i="1"/>
              <a:t> </a:t>
            </a:r>
            <a:r>
              <a:rPr lang="en-US" altLang="en-US" sz="1400"/>
              <a:t>which is served</a:t>
            </a:r>
            <a:r>
              <a:rPr lang="en-US" altLang="en-US" sz="1400" i="1"/>
              <a:t> </a:t>
            </a:r>
            <a:r>
              <a:rPr lang="en-US" altLang="en-US" sz="1400"/>
              <a:t>FCFS </a:t>
            </a:r>
            <a:r>
              <a:rPr lang="en-US" altLang="en-US" sz="1400">
                <a:solidFill>
                  <a:srgbClr val="FF0000"/>
                </a:solidFill>
              </a:rPr>
              <a:t>(RR)</a:t>
            </a:r>
          </a:p>
          <a:p>
            <a:pPr lvl="2"/>
            <a:r>
              <a:rPr lang="en-US" altLang="en-US" sz="1400"/>
              <a:t>When it gains CPU, job receives 8 milliseconds</a:t>
            </a:r>
          </a:p>
          <a:p>
            <a:pPr lvl="2"/>
            <a:r>
              <a:rPr lang="en-US" altLang="en-US" sz="1400"/>
              <a:t>If it does not finish in 8 milliseconds, job is moved to queue </a:t>
            </a:r>
            <a:r>
              <a:rPr lang="en-US" altLang="en-US" sz="1400" i="1"/>
              <a:t>Q</a:t>
            </a:r>
            <a:r>
              <a:rPr lang="en-US" altLang="en-US" sz="1400" baseline="-25000"/>
              <a:t>1</a:t>
            </a:r>
            <a:endParaRPr lang="en-US" altLang="en-US" sz="1400"/>
          </a:p>
          <a:p>
            <a:pPr lvl="1"/>
            <a:r>
              <a:rPr lang="en-US" altLang="en-US" sz="1400"/>
              <a:t>At </a:t>
            </a:r>
            <a:r>
              <a:rPr lang="en-US" altLang="en-US" sz="1400" i="1"/>
              <a:t>Q</a:t>
            </a:r>
            <a:r>
              <a:rPr lang="en-US" altLang="en-US" sz="1400" baseline="-25000"/>
              <a:t>1</a:t>
            </a:r>
            <a:r>
              <a:rPr lang="en-US" altLang="en-US" sz="1400"/>
              <a:t> job is again served FCFS </a:t>
            </a:r>
            <a:r>
              <a:rPr lang="en-US" altLang="en-US" sz="1400">
                <a:solidFill>
                  <a:srgbClr val="FF0000"/>
                </a:solidFill>
              </a:rPr>
              <a:t>(RR) </a:t>
            </a:r>
            <a:r>
              <a:rPr lang="en-US" altLang="en-US" sz="1400"/>
              <a:t>and receives 16 additional milliseconds</a:t>
            </a:r>
          </a:p>
          <a:p>
            <a:pPr lvl="2"/>
            <a:r>
              <a:rPr lang="en-US" altLang="en-US" sz="1400"/>
              <a:t>If it still does not complete, it is preempted and moved to queue </a:t>
            </a:r>
            <a:r>
              <a:rPr lang="en-US" altLang="en-US" sz="1400" i="1"/>
              <a:t>Q</a:t>
            </a:r>
            <a:r>
              <a:rPr lang="en-US" altLang="en-US" sz="1400" baseline="-25000"/>
              <a:t>2</a:t>
            </a:r>
            <a:endParaRPr lang="en-US" altLang="en-US" sz="1400"/>
          </a:p>
        </p:txBody>
      </p:sp>
      <p:pic>
        <p:nvPicPr>
          <p:cNvPr id="58371" name="Picture 4" descr="5">
            <a:extLst>
              <a:ext uri="{FF2B5EF4-FFF2-40B4-BE49-F238E27FC236}">
                <a16:creationId xmlns:a16="http://schemas.microsoft.com/office/drawing/2014/main" id="{DA6B78A3-BEF4-A14D-876D-4F1A2E3E4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159000"/>
            <a:ext cx="3862388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91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38"/>
    </mc:Choice>
    <mc:Fallback xmlns="">
      <p:transition spd="slow" advTm="10353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1A4CE937-92CF-0745-8175-336C5FDD1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47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Basic Concepts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1EA0341F-9093-0D47-89BD-1300A6B34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1375" y="1274763"/>
            <a:ext cx="3978275" cy="5057775"/>
          </a:xfrm>
        </p:spPr>
        <p:txBody>
          <a:bodyPr/>
          <a:lstStyle/>
          <a:p>
            <a:r>
              <a:rPr lang="en-US" altLang="en-US"/>
              <a:t>Maximum CPU utilization obtained with multiprogramming</a:t>
            </a:r>
          </a:p>
          <a:p>
            <a:r>
              <a:rPr lang="en-US" altLang="en-US"/>
              <a:t>CPU–I/O Burst Cycle – Process execution consists of a </a:t>
            </a:r>
            <a:r>
              <a:rPr lang="en-US" altLang="en-US" b="1">
                <a:solidFill>
                  <a:srgbClr val="3366FF"/>
                </a:solidFill>
              </a:rPr>
              <a:t>cycle</a:t>
            </a:r>
            <a:r>
              <a:rPr lang="en-US" altLang="en-US"/>
              <a:t> of CPU execution and I/O wait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CPU burst </a:t>
            </a:r>
            <a:r>
              <a:rPr lang="en-US" altLang="en-US"/>
              <a:t>followed by </a:t>
            </a:r>
            <a:r>
              <a:rPr lang="en-US" altLang="en-US" b="1">
                <a:solidFill>
                  <a:srgbClr val="3366FF"/>
                </a:solidFill>
              </a:rPr>
              <a:t>I/O burst</a:t>
            </a:r>
            <a:endParaRPr lang="en-US" altLang="en-US"/>
          </a:p>
          <a:p>
            <a:r>
              <a:rPr lang="en-US" altLang="en-US"/>
              <a:t>CPU burst distribution is of main concern</a:t>
            </a:r>
          </a:p>
          <a:p>
            <a:pPr>
              <a:buFont typeface="Monotype Sorts" pitchFamily="2" charset="2"/>
              <a:buNone/>
            </a:pPr>
            <a:endParaRPr lang="en-US" altLang="en-US"/>
          </a:p>
        </p:txBody>
      </p:sp>
      <p:pic>
        <p:nvPicPr>
          <p:cNvPr id="11267" name="Picture 1" descr="6_01.pdf">
            <a:extLst>
              <a:ext uri="{FF2B5EF4-FFF2-40B4-BE49-F238E27FC236}">
                <a16:creationId xmlns:a16="http://schemas.microsoft.com/office/drawing/2014/main" id="{97D41875-8BC8-5942-8ABE-C32DBE32D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143000"/>
            <a:ext cx="2360613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0F449BF6-347D-714D-ACC5-E769F2801F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Thread Scheduling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B8F32263-DCC4-6A40-A9B5-CFFD8D97D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4550" y="1273175"/>
            <a:ext cx="7661275" cy="3546475"/>
          </a:xfrm>
        </p:spPr>
        <p:txBody>
          <a:bodyPr/>
          <a:lstStyle/>
          <a:p>
            <a:r>
              <a:rPr lang="en-US" altLang="en-US"/>
              <a:t>Distinction between user-level and kernel-level threads</a:t>
            </a:r>
          </a:p>
          <a:p>
            <a:r>
              <a:rPr lang="en-US" altLang="en-US"/>
              <a:t>When threads supported, threads scheduled, not processes</a:t>
            </a:r>
          </a:p>
          <a:p>
            <a:r>
              <a:rPr lang="en-US" altLang="en-US"/>
              <a:t>Many-to-one and many-to-many models, thread library schedules user-level threads to run on LWP</a:t>
            </a:r>
          </a:p>
          <a:p>
            <a:pPr lvl="1"/>
            <a:r>
              <a:rPr lang="en-US" altLang="en-US"/>
              <a:t>Known as </a:t>
            </a:r>
            <a:r>
              <a:rPr lang="en-US" altLang="en-US" b="1">
                <a:solidFill>
                  <a:srgbClr val="3366FF"/>
                </a:solidFill>
              </a:rPr>
              <a:t>process-contention scope </a:t>
            </a:r>
            <a:r>
              <a:rPr lang="en-US" altLang="en-US" b="1"/>
              <a:t>(</a:t>
            </a:r>
            <a:r>
              <a:rPr lang="en-US" altLang="en-US" b="1">
                <a:solidFill>
                  <a:srgbClr val="3366FF"/>
                </a:solidFill>
              </a:rPr>
              <a:t>PCS</a:t>
            </a:r>
            <a:r>
              <a:rPr lang="en-US" altLang="en-US" b="1"/>
              <a:t>) </a:t>
            </a:r>
            <a:r>
              <a:rPr lang="en-US" altLang="en-US"/>
              <a:t>since scheduling competition is within the process</a:t>
            </a:r>
          </a:p>
          <a:p>
            <a:pPr lvl="1"/>
            <a:r>
              <a:rPr lang="en-US" altLang="en-US"/>
              <a:t>Typically done via priority set by programmer</a:t>
            </a:r>
          </a:p>
          <a:p>
            <a:r>
              <a:rPr lang="en-US" altLang="en-US"/>
              <a:t>Kernel thread scheduled onto available CPU is </a:t>
            </a:r>
            <a:r>
              <a:rPr lang="en-US" altLang="en-US" b="1">
                <a:solidFill>
                  <a:srgbClr val="3366FF"/>
                </a:solidFill>
              </a:rPr>
              <a:t>system-contention scope</a:t>
            </a:r>
            <a:r>
              <a:rPr lang="en-US" altLang="en-US" b="1"/>
              <a:t> (</a:t>
            </a:r>
            <a:r>
              <a:rPr lang="en-US" altLang="en-US" b="1">
                <a:solidFill>
                  <a:srgbClr val="3366FF"/>
                </a:solidFill>
              </a:rPr>
              <a:t>SCS</a:t>
            </a:r>
            <a:r>
              <a:rPr lang="en-US" altLang="en-US" b="1"/>
              <a:t>) </a:t>
            </a:r>
            <a:r>
              <a:rPr lang="en-US" altLang="en-US"/>
              <a:t>– competition among all threads in system</a:t>
            </a:r>
          </a:p>
        </p:txBody>
      </p:sp>
    </p:spTree>
    <p:extLst>
      <p:ext uri="{BB962C8B-B14F-4D97-AF65-F5344CB8AC3E}">
        <p14:creationId xmlns:p14="http://schemas.microsoft.com/office/powerpoint/2010/main" val="6828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718"/>
    </mc:Choice>
    <mc:Fallback xmlns="">
      <p:transition spd="slow" advTm="158718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DA3A1EC4-7A5E-2B49-98F4-CBF8A916E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3613" y="163513"/>
            <a:ext cx="7723187" cy="576262"/>
          </a:xfrm>
        </p:spPr>
        <p:txBody>
          <a:bodyPr/>
          <a:lstStyle/>
          <a:p>
            <a:pPr eaLnBrk="1" hangingPunct="1"/>
            <a:r>
              <a:rPr lang="en-US" altLang="en-US"/>
              <a:t>Multiple-Processor Scheduling</a:t>
            </a:r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707A4D49-EDDE-F84F-BAEF-5F8796218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1122363"/>
            <a:ext cx="7034212" cy="4808537"/>
          </a:xfrm>
        </p:spPr>
        <p:txBody>
          <a:bodyPr/>
          <a:lstStyle/>
          <a:p>
            <a:r>
              <a:rPr lang="en-US" altLang="en-US"/>
              <a:t>CPU scheduling more complex when multiple CPUs are available</a:t>
            </a:r>
            <a:endParaRPr lang="en-US" altLang="en-US" sz="800"/>
          </a:p>
          <a:p>
            <a:r>
              <a:rPr lang="en-US" altLang="en-US" b="1">
                <a:solidFill>
                  <a:srgbClr val="3366FF"/>
                </a:solidFill>
              </a:rPr>
              <a:t>Homogeneous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3366FF"/>
                </a:solidFill>
              </a:rPr>
              <a:t>processors</a:t>
            </a:r>
            <a:r>
              <a:rPr lang="en-US" altLang="en-US" b="1"/>
              <a:t> </a:t>
            </a:r>
            <a:r>
              <a:rPr lang="en-US" altLang="en-US"/>
              <a:t>within a multiprocessor</a:t>
            </a:r>
            <a:endParaRPr lang="en-US" altLang="en-US" sz="800"/>
          </a:p>
          <a:p>
            <a:r>
              <a:rPr lang="en-US" altLang="en-US" b="1">
                <a:solidFill>
                  <a:srgbClr val="3366FF"/>
                </a:solidFill>
              </a:rPr>
              <a:t>Asymmetric multiprocessing </a:t>
            </a:r>
            <a:r>
              <a:rPr lang="en-US" altLang="en-US"/>
              <a:t>– only one processor accesses the system data structures, alleviating the need for data sharing</a:t>
            </a:r>
            <a:endParaRPr lang="en-US" altLang="en-US" sz="800"/>
          </a:p>
          <a:p>
            <a:r>
              <a:rPr lang="en-US" altLang="en-US" b="1">
                <a:solidFill>
                  <a:srgbClr val="3366FF"/>
                </a:solidFill>
              </a:rPr>
              <a:t>Symmetric multiprocessing </a:t>
            </a:r>
            <a:r>
              <a:rPr lang="en-US" altLang="en-US" b="1"/>
              <a:t>(</a:t>
            </a:r>
            <a:r>
              <a:rPr lang="en-US" altLang="en-US" b="1">
                <a:solidFill>
                  <a:srgbClr val="3366FF"/>
                </a:solidFill>
              </a:rPr>
              <a:t>SMP</a:t>
            </a:r>
            <a:r>
              <a:rPr lang="en-US" altLang="en-US" b="1"/>
              <a:t>) </a:t>
            </a:r>
            <a:r>
              <a:rPr lang="en-US" altLang="en-US"/>
              <a:t>– each processor is self-scheduling, all processes in common ready queue, or each has its own private queue of ready processes</a:t>
            </a:r>
          </a:p>
          <a:p>
            <a:pPr lvl="1"/>
            <a:r>
              <a:rPr lang="en-US" altLang="en-US"/>
              <a:t>Currently, most common</a:t>
            </a:r>
            <a:endParaRPr lang="en-US" altLang="en-US" sz="800"/>
          </a:p>
          <a:p>
            <a:r>
              <a:rPr lang="en-US" altLang="en-US" b="1">
                <a:solidFill>
                  <a:srgbClr val="3366FF"/>
                </a:solidFill>
              </a:rPr>
              <a:t>Processor affinity </a:t>
            </a:r>
            <a:r>
              <a:rPr lang="en-US" altLang="en-US"/>
              <a:t>– process has affinity for processor on which it is currently running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soft affinity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hard affinity</a:t>
            </a:r>
          </a:p>
          <a:p>
            <a:pPr lvl="1"/>
            <a:r>
              <a:rPr lang="en-US" altLang="en-US"/>
              <a:t>Variations including </a:t>
            </a:r>
            <a:r>
              <a:rPr lang="en-US" altLang="en-US" b="1">
                <a:solidFill>
                  <a:srgbClr val="3366FF"/>
                </a:solidFill>
              </a:rPr>
              <a:t>processor sets</a:t>
            </a:r>
          </a:p>
        </p:txBody>
      </p:sp>
    </p:spTree>
    <p:extLst>
      <p:ext uri="{BB962C8B-B14F-4D97-AF65-F5344CB8AC3E}">
        <p14:creationId xmlns:p14="http://schemas.microsoft.com/office/powerpoint/2010/main" val="302289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538"/>
    </mc:Choice>
    <mc:Fallback xmlns="">
      <p:transition spd="slow" advTm="206538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9CC64DD2-7CBB-B845-AA97-6B62F5159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9188" y="201613"/>
            <a:ext cx="7567612" cy="576262"/>
          </a:xfrm>
        </p:spPr>
        <p:txBody>
          <a:bodyPr/>
          <a:lstStyle/>
          <a:p>
            <a:pPr eaLnBrk="1" hangingPunct="1"/>
            <a:r>
              <a:rPr lang="en-US" altLang="en-US"/>
              <a:t>NUMA and CPU Scheduling</a:t>
            </a:r>
          </a:p>
        </p:txBody>
      </p:sp>
      <p:sp>
        <p:nvSpPr>
          <p:cNvPr id="64514" name="TextBox 3">
            <a:extLst>
              <a:ext uri="{FF2B5EF4-FFF2-40B4-BE49-F238E27FC236}">
                <a16:creationId xmlns:a16="http://schemas.microsoft.com/office/drawing/2014/main" id="{736F62BC-D146-3644-BD81-063F26D64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5449888"/>
            <a:ext cx="59086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itchFamily="2" charset="2"/>
              <a:buChar char="4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300">
                <a:latin typeface="Verdana" panose="020B0604030504040204" pitchFamily="34" charset="0"/>
              </a:rPr>
              <a:t>Note that memory-placement algorithms can also consider affinity</a:t>
            </a:r>
          </a:p>
        </p:txBody>
      </p:sp>
      <p:pic>
        <p:nvPicPr>
          <p:cNvPr id="64515" name="Picture 1" descr="6_09.pdf">
            <a:extLst>
              <a:ext uri="{FF2B5EF4-FFF2-40B4-BE49-F238E27FC236}">
                <a16:creationId xmlns:a16="http://schemas.microsoft.com/office/drawing/2014/main" id="{09379B94-4D29-E649-9289-9CA04CF8F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266825"/>
            <a:ext cx="6262688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93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94"/>
    </mc:Choice>
    <mc:Fallback xmlns="">
      <p:transition spd="slow" advTm="81194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2219C825-98D5-AA45-8A96-FCC5F44D91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2213" y="101600"/>
            <a:ext cx="7723187" cy="576263"/>
          </a:xfrm>
        </p:spPr>
        <p:txBody>
          <a:bodyPr/>
          <a:lstStyle/>
          <a:p>
            <a:pPr eaLnBrk="1" hangingPunct="1"/>
            <a:r>
              <a:rPr lang="en-US" altLang="en-US" sz="2400"/>
              <a:t>Multiple-Processor Scheduling – Load Balancing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6839A380-CCBA-F847-9B84-1C006EBE08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588" y="1233488"/>
            <a:ext cx="7008812" cy="4808537"/>
          </a:xfrm>
        </p:spPr>
        <p:txBody>
          <a:bodyPr/>
          <a:lstStyle/>
          <a:p>
            <a:r>
              <a:rPr lang="en-US" altLang="en-US"/>
              <a:t>If SMP, need to keep all CPUs loaded for efficiency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Load balancing </a:t>
            </a:r>
            <a:r>
              <a:rPr lang="en-US" altLang="en-US"/>
              <a:t>attempts to keep workload evenly distributed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Push migration </a:t>
            </a:r>
            <a:r>
              <a:rPr lang="en-US" altLang="en-US"/>
              <a:t>– periodic task checks load on each processor, and if found pushes task from overloaded CPU to other CPUs</a:t>
            </a:r>
            <a:endParaRPr lang="en-US" altLang="en-US" b="1">
              <a:solidFill>
                <a:srgbClr val="3366FF"/>
              </a:solidFill>
            </a:endParaRPr>
          </a:p>
          <a:p>
            <a:r>
              <a:rPr lang="en-US" altLang="en-US" b="1">
                <a:solidFill>
                  <a:srgbClr val="3366FF"/>
                </a:solidFill>
              </a:rPr>
              <a:t>Pull migration </a:t>
            </a:r>
            <a:r>
              <a:rPr lang="en-US" altLang="en-US"/>
              <a:t>– idle processors pulls waiting task from busy processor</a:t>
            </a:r>
          </a:p>
          <a:p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365423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01"/>
    </mc:Choice>
    <mc:Fallback xmlns="">
      <p:transition spd="slow" advTm="9650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11DCA7C4-B741-2244-B1E8-BD22110592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176213"/>
            <a:ext cx="7821612" cy="576262"/>
          </a:xfrm>
        </p:spPr>
        <p:txBody>
          <a:bodyPr/>
          <a:lstStyle/>
          <a:p>
            <a:pPr eaLnBrk="1" hangingPunct="1"/>
            <a:r>
              <a:rPr lang="en-US" altLang="en-US"/>
              <a:t>Multicore Processors</a:t>
            </a:r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B8974BC7-E2E0-0B4D-84B6-A8240CADB9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2650" y="1233488"/>
            <a:ext cx="6915150" cy="4530725"/>
          </a:xfrm>
        </p:spPr>
        <p:txBody>
          <a:bodyPr/>
          <a:lstStyle/>
          <a:p>
            <a:r>
              <a:rPr lang="en-US" altLang="en-US"/>
              <a:t>Recent trend to place multiple processor cores on same physical chip</a:t>
            </a:r>
          </a:p>
          <a:p>
            <a:r>
              <a:rPr lang="en-US" altLang="en-US"/>
              <a:t>Faster and consumes less power</a:t>
            </a:r>
          </a:p>
          <a:p>
            <a:r>
              <a:rPr lang="en-US" altLang="en-US"/>
              <a:t>Multiple threads per core also growing</a:t>
            </a:r>
          </a:p>
          <a:p>
            <a:pPr lvl="1"/>
            <a:r>
              <a:rPr lang="en-US" altLang="en-US"/>
              <a:t>Takes advantage of memory stall to make progress on another thread while memory retrieve happens</a:t>
            </a:r>
          </a:p>
          <a:p>
            <a:pPr lvl="1">
              <a:buFont typeface="Monotype Sorts" pitchFamily="2" charset="2"/>
              <a:buNone/>
            </a:pP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10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269"/>
    </mc:Choice>
    <mc:Fallback xmlns="">
      <p:transition spd="slow" advTm="123269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FA331F91-8B5B-A549-854E-8573B090B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6975" y="277813"/>
            <a:ext cx="7489825" cy="576262"/>
          </a:xfrm>
        </p:spPr>
        <p:txBody>
          <a:bodyPr/>
          <a:lstStyle/>
          <a:p>
            <a:pPr eaLnBrk="1" hangingPunct="1"/>
            <a:r>
              <a:rPr lang="en-US" altLang="en-US"/>
              <a:t>Multithreaded Multicore System</a:t>
            </a:r>
          </a:p>
        </p:txBody>
      </p:sp>
      <p:pic>
        <p:nvPicPr>
          <p:cNvPr id="70658" name="Picture 4" descr="5">
            <a:extLst>
              <a:ext uri="{FF2B5EF4-FFF2-40B4-BE49-F238E27FC236}">
                <a16:creationId xmlns:a16="http://schemas.microsoft.com/office/drawing/2014/main" id="{B0C9B64D-8162-094B-AEC3-39102720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401763"/>
            <a:ext cx="678180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>
            <a:extLst>
              <a:ext uri="{FF2B5EF4-FFF2-40B4-BE49-F238E27FC236}">
                <a16:creationId xmlns:a16="http://schemas.microsoft.com/office/drawing/2014/main" id="{DF8EF37D-8195-3841-B3C0-2137C7E59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722688"/>
            <a:ext cx="68722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3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32"/>
    </mc:Choice>
    <mc:Fallback xmlns="">
      <p:transition spd="slow" advTm="40432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542763FA-A176-D54A-B09A-D76B8CA1E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 and Scheduling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BD4B06C8-BF27-A946-A681-4BE909DBA3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3450" y="1233488"/>
            <a:ext cx="6394450" cy="4530725"/>
          </a:xfrm>
        </p:spPr>
        <p:txBody>
          <a:bodyPr/>
          <a:lstStyle/>
          <a:p>
            <a:r>
              <a:rPr lang="en-US" altLang="en-US"/>
              <a:t>Virtualization software schedules multiple guests onto CPU(s)</a:t>
            </a:r>
          </a:p>
          <a:p>
            <a:r>
              <a:rPr lang="en-US" altLang="en-US"/>
              <a:t>Each guest doing its own scheduling</a:t>
            </a:r>
          </a:p>
          <a:p>
            <a:pPr lvl="1"/>
            <a:r>
              <a:rPr lang="en-US" altLang="en-US"/>
              <a:t>Not knowing it doesn</a:t>
            </a:r>
            <a:r>
              <a:rPr lang="ja-JP" altLang="en-US"/>
              <a:t>’</a:t>
            </a:r>
            <a:r>
              <a:rPr lang="en-US" altLang="ja-JP"/>
              <a:t>t own the CPUs</a:t>
            </a:r>
          </a:p>
          <a:p>
            <a:pPr lvl="1"/>
            <a:r>
              <a:rPr lang="en-US" altLang="en-US"/>
              <a:t>Can result in poor response time</a:t>
            </a:r>
          </a:p>
          <a:p>
            <a:pPr lvl="1"/>
            <a:r>
              <a:rPr lang="en-US" altLang="en-US"/>
              <a:t>Can effect time-of-day clocks in guests</a:t>
            </a:r>
          </a:p>
          <a:p>
            <a:r>
              <a:rPr lang="en-US" altLang="en-US"/>
              <a:t>Can undo good scheduling algorithm efforts of guests</a:t>
            </a:r>
          </a:p>
        </p:txBody>
      </p:sp>
    </p:spTree>
    <p:extLst>
      <p:ext uri="{BB962C8B-B14F-4D97-AF65-F5344CB8AC3E}">
        <p14:creationId xmlns:p14="http://schemas.microsoft.com/office/powerpoint/2010/main" val="100875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699"/>
    </mc:Choice>
    <mc:Fallback xmlns="">
      <p:transition spd="slow" advTm="171699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49942B37-1AAA-E54C-AAB0-1F93AD539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277813"/>
            <a:ext cx="7821612" cy="576262"/>
          </a:xfrm>
        </p:spPr>
        <p:txBody>
          <a:bodyPr/>
          <a:lstStyle/>
          <a:p>
            <a:pPr eaLnBrk="1" hangingPunct="1"/>
            <a:r>
              <a:rPr lang="en-US" altLang="en-US"/>
              <a:t>Real-Time CPU Scheduling</a:t>
            </a:r>
          </a:p>
        </p:txBody>
      </p:sp>
      <p:sp>
        <p:nvSpPr>
          <p:cNvPr id="73730" name="Content Placeholder 2">
            <a:extLst>
              <a:ext uri="{FF2B5EF4-FFF2-40B4-BE49-F238E27FC236}">
                <a16:creationId xmlns:a16="http://schemas.microsoft.com/office/drawing/2014/main" id="{F6A380AB-F171-6A46-85A2-31DE66F182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3552825" cy="4530725"/>
          </a:xfrm>
        </p:spPr>
        <p:txBody>
          <a:bodyPr/>
          <a:lstStyle/>
          <a:p>
            <a:r>
              <a:rPr lang="en-US" altLang="en-US"/>
              <a:t>Can present obvious challenges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Soft real-time systems </a:t>
            </a:r>
            <a:r>
              <a:rPr lang="en-US" altLang="en-US"/>
              <a:t>– no guarantee as to when critical real-time process will be scheduled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Hard real-time systems</a:t>
            </a:r>
            <a:r>
              <a:rPr lang="en-US" altLang="en-US"/>
              <a:t> – task must be serviced by its deadline</a:t>
            </a:r>
          </a:p>
          <a:p>
            <a:r>
              <a:rPr lang="en-US" altLang="en-US"/>
              <a:t>Two types of latencies affect performance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1400"/>
              <a:t>Interrupt latency – time from arrival of interrupt to start of routine that services interrupt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1400"/>
              <a:t>Dispatch latency – time for schedule to take current process off CPU and switch to another</a:t>
            </a:r>
          </a:p>
          <a:p>
            <a:endParaRPr lang="en-US" altLang="en-US"/>
          </a:p>
          <a:p>
            <a:pPr lvl="1">
              <a:buFont typeface="Monotype Sorts" pitchFamily="2" charset="2"/>
              <a:buNone/>
            </a:pPr>
            <a:r>
              <a:rPr lang="en-US" altLang="en-US"/>
              <a:t> </a:t>
            </a:r>
          </a:p>
        </p:txBody>
      </p:sp>
      <p:pic>
        <p:nvPicPr>
          <p:cNvPr id="73731" name="Picture 1" descr="Screen Shot 2012-12-17 at 8.37.21 PM.png">
            <a:extLst>
              <a:ext uri="{FF2B5EF4-FFF2-40B4-BE49-F238E27FC236}">
                <a16:creationId xmlns:a16="http://schemas.microsoft.com/office/drawing/2014/main" id="{229515ED-B219-764C-822D-B970D0613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1489075"/>
            <a:ext cx="4813300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34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529"/>
    </mc:Choice>
    <mc:Fallback xmlns="">
      <p:transition spd="slow" advTm="260529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C2D2D47A-2DA4-BE48-9D3A-4CEBB9A02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3288" y="176213"/>
            <a:ext cx="7821612" cy="576262"/>
          </a:xfrm>
        </p:spPr>
        <p:txBody>
          <a:bodyPr/>
          <a:lstStyle/>
          <a:p>
            <a:pPr eaLnBrk="1" hangingPunct="1"/>
            <a:r>
              <a:rPr lang="en-US" altLang="en-US"/>
              <a:t>Real-Time CPU Scheduling (Cont.)</a:t>
            </a:r>
          </a:p>
        </p:txBody>
      </p:sp>
      <p:sp>
        <p:nvSpPr>
          <p:cNvPr id="75778" name="Content Placeholder 2">
            <a:extLst>
              <a:ext uri="{FF2B5EF4-FFF2-40B4-BE49-F238E27FC236}">
                <a16:creationId xmlns:a16="http://schemas.microsoft.com/office/drawing/2014/main" id="{6F386DBC-5BD1-CF47-AFE7-D110476772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2633663" cy="4530725"/>
          </a:xfrm>
        </p:spPr>
        <p:txBody>
          <a:bodyPr/>
          <a:lstStyle/>
          <a:p>
            <a:r>
              <a:rPr lang="en-US" altLang="en-US"/>
              <a:t>Conflict phase of dispatch latency: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/>
              <a:t>Preemption of any process running in kernel mode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/>
              <a:t>Release by low-priority process of resources needed by high-priority processes</a:t>
            </a:r>
          </a:p>
          <a:p>
            <a:endParaRPr lang="en-US" altLang="en-US"/>
          </a:p>
          <a:p>
            <a:pPr lvl="1">
              <a:buFont typeface="Monotype Sorts" pitchFamily="2" charset="2"/>
              <a:buNone/>
            </a:pPr>
            <a:r>
              <a:rPr lang="en-US" altLang="en-US"/>
              <a:t> </a:t>
            </a:r>
          </a:p>
        </p:txBody>
      </p:sp>
      <p:pic>
        <p:nvPicPr>
          <p:cNvPr id="75779" name="Picture 3" descr="6_14.pdf">
            <a:extLst>
              <a:ext uri="{FF2B5EF4-FFF2-40B4-BE49-F238E27FC236}">
                <a16:creationId xmlns:a16="http://schemas.microsoft.com/office/drawing/2014/main" id="{B632F7F7-0248-A145-A228-390BC1E6B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1384300"/>
            <a:ext cx="4572000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93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96"/>
    </mc:Choice>
    <mc:Fallback xmlns="">
      <p:transition spd="slow" advTm="113296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6351BD72-CDFF-104A-B926-16040A216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277813"/>
            <a:ext cx="7821612" cy="576262"/>
          </a:xfrm>
        </p:spPr>
        <p:txBody>
          <a:bodyPr/>
          <a:lstStyle/>
          <a:p>
            <a:pPr eaLnBrk="1" hangingPunct="1"/>
            <a:r>
              <a:rPr lang="en-US" altLang="en-US"/>
              <a:t>Priority-based Scheduling</a:t>
            </a:r>
          </a:p>
        </p:txBody>
      </p:sp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828EC5EC-C1A7-2F47-B4AF-C4AC6F35B1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2350" y="1195388"/>
            <a:ext cx="7570788" cy="4530725"/>
          </a:xfrm>
        </p:spPr>
        <p:txBody>
          <a:bodyPr/>
          <a:lstStyle/>
          <a:p>
            <a:r>
              <a:rPr lang="en-US" altLang="en-US"/>
              <a:t>For real-time scheduling, scheduler must support preemptive, priority-based scheduling</a:t>
            </a:r>
          </a:p>
          <a:p>
            <a:pPr lvl="1"/>
            <a:r>
              <a:rPr lang="en-US" altLang="en-US" sz="1400"/>
              <a:t>But only guarantees soft real-time</a:t>
            </a:r>
          </a:p>
          <a:p>
            <a:r>
              <a:rPr lang="en-US" altLang="en-US"/>
              <a:t>For hard real-time must also provide ability to meet deadlines</a:t>
            </a:r>
          </a:p>
          <a:p>
            <a:r>
              <a:rPr lang="en-US" altLang="en-US"/>
              <a:t>Processes have new characteristics: </a:t>
            </a:r>
            <a:r>
              <a:rPr lang="en-US" altLang="en-US" b="1">
                <a:solidFill>
                  <a:srgbClr val="3366FF"/>
                </a:solidFill>
              </a:rPr>
              <a:t>periodic</a:t>
            </a:r>
            <a:r>
              <a:rPr lang="en-US" altLang="en-US"/>
              <a:t> ones require CPU at constant intervals</a:t>
            </a:r>
          </a:p>
          <a:p>
            <a:pPr lvl="1"/>
            <a:r>
              <a:rPr lang="en-US" altLang="en-US" sz="1400"/>
              <a:t>Has processing time </a:t>
            </a:r>
            <a:r>
              <a:rPr lang="en-US" altLang="en-US" sz="1400" i="1"/>
              <a:t>t</a:t>
            </a:r>
            <a:r>
              <a:rPr lang="en-US" altLang="en-US" sz="1400"/>
              <a:t>, deadline </a:t>
            </a:r>
            <a:r>
              <a:rPr lang="en-US" altLang="en-US" sz="1400" i="1"/>
              <a:t>d, </a:t>
            </a:r>
            <a:r>
              <a:rPr lang="en-US" altLang="en-US" sz="1400"/>
              <a:t>period </a:t>
            </a:r>
            <a:r>
              <a:rPr lang="en-US" altLang="en-US" sz="1400" i="1"/>
              <a:t>p</a:t>
            </a:r>
          </a:p>
          <a:p>
            <a:pPr lvl="1"/>
            <a:r>
              <a:rPr lang="en-US" altLang="en-US" sz="1400"/>
              <a:t>0 ≤ </a:t>
            </a:r>
            <a:r>
              <a:rPr lang="en-US" altLang="en-US" sz="1400" i="1"/>
              <a:t>t</a:t>
            </a:r>
            <a:r>
              <a:rPr lang="en-US" altLang="en-US" sz="1400"/>
              <a:t> ≤ </a:t>
            </a:r>
            <a:r>
              <a:rPr lang="en-US" altLang="en-US" sz="1400" i="1"/>
              <a:t>d</a:t>
            </a:r>
            <a:r>
              <a:rPr lang="en-US" altLang="en-US" sz="1400"/>
              <a:t> ≤ </a:t>
            </a:r>
            <a:r>
              <a:rPr lang="en-US" altLang="en-US" sz="1400" i="1"/>
              <a:t>p</a:t>
            </a:r>
          </a:p>
          <a:p>
            <a:pPr lvl="1"/>
            <a:r>
              <a:rPr lang="en-US" altLang="en-US" sz="1400" b="1">
                <a:solidFill>
                  <a:srgbClr val="3366FF"/>
                </a:solidFill>
              </a:rPr>
              <a:t>Rate</a:t>
            </a:r>
            <a:r>
              <a:rPr lang="en-US" altLang="en-US" sz="1400"/>
              <a:t> of periodic task is 1/</a:t>
            </a:r>
            <a:r>
              <a:rPr lang="en-US" altLang="en-US" sz="1400" i="1"/>
              <a:t>p</a:t>
            </a:r>
            <a:endParaRPr lang="en-US" altLang="en-US" sz="1400"/>
          </a:p>
          <a:p>
            <a:pPr lvl="1"/>
            <a:endParaRPr lang="en-US" altLang="en-US"/>
          </a:p>
          <a:p>
            <a:endParaRPr lang="en-US" altLang="en-US"/>
          </a:p>
          <a:p>
            <a:pPr lvl="1">
              <a:buFont typeface="Monotype Sorts" pitchFamily="2" charset="2"/>
              <a:buNone/>
            </a:pPr>
            <a:r>
              <a:rPr lang="en-US" altLang="en-US"/>
              <a:t> </a:t>
            </a:r>
          </a:p>
        </p:txBody>
      </p:sp>
      <p:pic>
        <p:nvPicPr>
          <p:cNvPr id="77827" name="Picture 1" descr="Screen Shot 2012-12-17 at 8.41.54 PM.png">
            <a:extLst>
              <a:ext uri="{FF2B5EF4-FFF2-40B4-BE49-F238E27FC236}">
                <a16:creationId xmlns:a16="http://schemas.microsoft.com/office/drawing/2014/main" id="{04306941-E9EC-5542-BC3F-D5D8CE525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075113"/>
            <a:ext cx="5837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00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582"/>
    </mc:Choice>
    <mc:Fallback xmlns="">
      <p:transition spd="slow" advTm="17458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6A459104-3AE4-A944-908F-6AC57D7A7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76213"/>
            <a:ext cx="7620000" cy="576262"/>
          </a:xfrm>
        </p:spPr>
        <p:txBody>
          <a:bodyPr/>
          <a:lstStyle/>
          <a:p>
            <a:pPr eaLnBrk="1" hangingPunct="1"/>
            <a:r>
              <a:rPr lang="en-US" altLang="en-US"/>
              <a:t>Histogram of CPU-burst Times</a:t>
            </a:r>
          </a:p>
        </p:txBody>
      </p:sp>
      <p:pic>
        <p:nvPicPr>
          <p:cNvPr id="13314" name="Picture 9">
            <a:extLst>
              <a:ext uri="{FF2B5EF4-FFF2-40B4-BE49-F238E27FC236}">
                <a16:creationId xmlns:a16="http://schemas.microsoft.com/office/drawing/2014/main" id="{5C4F1FBD-D645-AF43-9353-7949CFAC8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525588"/>
            <a:ext cx="572135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23"/>
    </mc:Choice>
    <mc:Fallback xmlns="">
      <p:transition spd="slow" advTm="72823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537CC5BC-0C81-054C-AB36-2AEC8AAA9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6300" y="277813"/>
            <a:ext cx="7810500" cy="576262"/>
          </a:xfrm>
        </p:spPr>
        <p:txBody>
          <a:bodyPr/>
          <a:lstStyle/>
          <a:p>
            <a:pPr eaLnBrk="1" hangingPunct="1"/>
            <a:r>
              <a:rPr lang="en-US" altLang="en-US"/>
              <a:t>Rate Montonic Scheduling</a:t>
            </a:r>
          </a:p>
        </p:txBody>
      </p:sp>
      <p:sp>
        <p:nvSpPr>
          <p:cNvPr id="79874" name="Rectangle 4">
            <a:extLst>
              <a:ext uri="{FF2B5EF4-FFF2-40B4-BE49-F238E27FC236}">
                <a16:creationId xmlns:a16="http://schemas.microsoft.com/office/drawing/2014/main" id="{44ECF69C-5AC5-6249-94BC-70A1ABB510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98575"/>
            <a:ext cx="7351713" cy="4483100"/>
          </a:xfrm>
        </p:spPr>
        <p:txBody>
          <a:bodyPr/>
          <a:lstStyle/>
          <a:p>
            <a:r>
              <a:rPr lang="en-US" altLang="en-US"/>
              <a:t>A priority is assigned based on the inverse of its period</a:t>
            </a:r>
          </a:p>
          <a:p>
            <a:endParaRPr lang="en-US" altLang="en-US" sz="800"/>
          </a:p>
          <a:p>
            <a:r>
              <a:rPr lang="en-US" altLang="en-US"/>
              <a:t>Shorter periods = higher priority;</a:t>
            </a:r>
          </a:p>
          <a:p>
            <a:endParaRPr lang="en-US" altLang="en-US" sz="800"/>
          </a:p>
          <a:p>
            <a:r>
              <a:rPr lang="en-US" altLang="en-US"/>
              <a:t>Longer periods = lower priority</a:t>
            </a:r>
          </a:p>
          <a:p>
            <a:endParaRPr lang="en-US" altLang="en-US" sz="800"/>
          </a:p>
          <a:p>
            <a:r>
              <a:rPr lang="en-US" altLang="en-US"/>
              <a:t>P</a:t>
            </a:r>
            <a:r>
              <a:rPr lang="en-US" altLang="en-US" baseline="-25000"/>
              <a:t>1</a:t>
            </a:r>
            <a:r>
              <a:rPr lang="en-US" altLang="en-US"/>
              <a:t> is assigned a higher priority than P</a:t>
            </a:r>
            <a:r>
              <a:rPr lang="en-US" altLang="en-US" baseline="-25000"/>
              <a:t>2</a:t>
            </a:r>
            <a:r>
              <a:rPr lang="en-US" altLang="en-US"/>
              <a:t>.</a:t>
            </a:r>
            <a:br>
              <a:rPr lang="en-US" altLang="en-US"/>
            </a:br>
            <a:endParaRPr lang="en-US" altLang="en-US"/>
          </a:p>
        </p:txBody>
      </p:sp>
      <p:pic>
        <p:nvPicPr>
          <p:cNvPr id="79875" name="Picture 5">
            <a:extLst>
              <a:ext uri="{FF2B5EF4-FFF2-40B4-BE49-F238E27FC236}">
                <a16:creationId xmlns:a16="http://schemas.microsoft.com/office/drawing/2014/main" id="{6B5D0E36-04AA-9143-9EE5-ABDFE6D62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3659188"/>
            <a:ext cx="6867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07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134"/>
    </mc:Choice>
    <mc:Fallback xmlns="">
      <p:transition spd="slow" advTm="318134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CD436E13-B78C-A34F-9D4E-00F4C6A57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3800" y="82550"/>
            <a:ext cx="8077200" cy="609600"/>
          </a:xfrm>
        </p:spPr>
        <p:txBody>
          <a:bodyPr/>
          <a:lstStyle/>
          <a:p>
            <a:pPr eaLnBrk="1" hangingPunct="1"/>
            <a:r>
              <a:rPr lang="en-US" altLang="en-US" sz="2400"/>
              <a:t>Missed Deadlines with Rate Monotonic Scheduling</a:t>
            </a:r>
          </a:p>
        </p:txBody>
      </p:sp>
      <p:pic>
        <p:nvPicPr>
          <p:cNvPr id="81922" name="Picture 3">
            <a:extLst>
              <a:ext uri="{FF2B5EF4-FFF2-40B4-BE49-F238E27FC236}">
                <a16:creationId xmlns:a16="http://schemas.microsoft.com/office/drawing/2014/main" id="{B4FDCBD6-9A35-FA40-934A-2BC35C993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" t="40077" r="664" b="40047"/>
          <a:stretch>
            <a:fillRect/>
          </a:stretch>
        </p:blipFill>
        <p:spPr bwMode="auto">
          <a:xfrm>
            <a:off x="1130300" y="1746250"/>
            <a:ext cx="73310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51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495"/>
    </mc:Choice>
    <mc:Fallback xmlns="">
      <p:transition spd="slow" advTm="233495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C293DE49-06C5-F748-B4E3-448BFEE27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1088" y="163513"/>
            <a:ext cx="7694612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Earliest Deadline First Scheduling (EDF)</a:t>
            </a:r>
          </a:p>
        </p:txBody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EE67F055-83C8-D64D-924C-0BD16BFFED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588" y="1257300"/>
            <a:ext cx="7353300" cy="4483100"/>
          </a:xfrm>
        </p:spPr>
        <p:txBody>
          <a:bodyPr/>
          <a:lstStyle/>
          <a:p>
            <a:r>
              <a:rPr lang="en-US" altLang="en-US"/>
              <a:t>Priorities are assigned according to deadlines: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the earlier the deadline, the higher the priority;</a:t>
            </a:r>
          </a:p>
          <a:p>
            <a:pPr>
              <a:buFont typeface="Monotype Sorts" pitchFamily="2" charset="2"/>
              <a:buNone/>
            </a:pPr>
            <a:r>
              <a:rPr lang="en-US" altLang="en-US"/>
              <a:t>	the later the deadline, the lower the priority</a:t>
            </a:r>
          </a:p>
        </p:txBody>
      </p:sp>
      <p:pic>
        <p:nvPicPr>
          <p:cNvPr id="83971" name="Picture 4">
            <a:extLst>
              <a:ext uri="{FF2B5EF4-FFF2-40B4-BE49-F238E27FC236}">
                <a16:creationId xmlns:a16="http://schemas.microsoft.com/office/drawing/2014/main" id="{88D5D564-1599-834D-B01B-89111835E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40184" r="711" b="39867"/>
          <a:stretch>
            <a:fillRect/>
          </a:stretch>
        </p:blipFill>
        <p:spPr bwMode="auto">
          <a:xfrm>
            <a:off x="1333500" y="2994025"/>
            <a:ext cx="67722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57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335"/>
    </mc:Choice>
    <mc:Fallback xmlns="">
      <p:transition spd="slow" advTm="305335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0255ACB1-DD23-9448-99B9-5CCF9364AA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5038" y="201613"/>
            <a:ext cx="7751762" cy="576262"/>
          </a:xfrm>
        </p:spPr>
        <p:txBody>
          <a:bodyPr/>
          <a:lstStyle/>
          <a:p>
            <a:pPr eaLnBrk="1" hangingPunct="1"/>
            <a:r>
              <a:rPr lang="en-US" altLang="en-US"/>
              <a:t>Proportional Share Scheduling</a:t>
            </a:r>
          </a:p>
        </p:txBody>
      </p:sp>
      <p:sp>
        <p:nvSpPr>
          <p:cNvPr id="86018" name="Rectangle 3">
            <a:extLst>
              <a:ext uri="{FF2B5EF4-FFF2-40B4-BE49-F238E27FC236}">
                <a16:creationId xmlns:a16="http://schemas.microsoft.com/office/drawing/2014/main" id="{E3931D4F-256C-E449-87AE-2255594F6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4250" y="1298575"/>
            <a:ext cx="6927850" cy="4483100"/>
          </a:xfrm>
        </p:spPr>
        <p:txBody>
          <a:bodyPr/>
          <a:lstStyle/>
          <a:p>
            <a:r>
              <a:rPr lang="en-US" altLang="en-US" i="1"/>
              <a:t>T</a:t>
            </a:r>
            <a:r>
              <a:rPr lang="en-US" altLang="en-US"/>
              <a:t> shares are allocated among all processes in the system</a:t>
            </a:r>
          </a:p>
          <a:p>
            <a:endParaRPr lang="en-US" altLang="en-US"/>
          </a:p>
          <a:p>
            <a:r>
              <a:rPr lang="en-US" altLang="en-US"/>
              <a:t>An application receives </a:t>
            </a:r>
            <a:r>
              <a:rPr lang="en-US" altLang="en-US" i="1"/>
              <a:t>N</a:t>
            </a:r>
            <a:r>
              <a:rPr lang="en-US" altLang="en-US"/>
              <a:t> shares where </a:t>
            </a:r>
            <a:r>
              <a:rPr lang="en-US" altLang="en-US" i="1"/>
              <a:t>N &lt; T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This ensures each application will receive </a:t>
            </a:r>
            <a:r>
              <a:rPr lang="en-US" altLang="en-US" b="1" i="1"/>
              <a:t>N</a:t>
            </a:r>
            <a:r>
              <a:rPr lang="en-US" altLang="en-US" i="1"/>
              <a:t> / T</a:t>
            </a:r>
            <a:r>
              <a:rPr lang="en-US" altLang="en-US"/>
              <a:t> of the total processor time</a:t>
            </a:r>
          </a:p>
        </p:txBody>
      </p:sp>
    </p:spTree>
    <p:extLst>
      <p:ext uri="{BB962C8B-B14F-4D97-AF65-F5344CB8AC3E}">
        <p14:creationId xmlns:p14="http://schemas.microsoft.com/office/powerpoint/2010/main" val="192950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86"/>
    </mc:Choice>
    <mc:Fallback xmlns="">
      <p:transition spd="slow" advTm="126286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C781787D-B6B5-934B-8AD7-D19D54A336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6</a:t>
            </a:r>
          </a:p>
        </p:txBody>
      </p:sp>
    </p:spTree>
    <p:extLst>
      <p:ext uri="{BB962C8B-B14F-4D97-AF65-F5344CB8AC3E}">
        <p14:creationId xmlns:p14="http://schemas.microsoft.com/office/powerpoint/2010/main" val="196222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7"/>
    </mc:Choice>
    <mc:Fallback xmlns="">
      <p:transition spd="slow" advTm="214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AA23D8F1-31EA-2D42-8443-279D0246A6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01613"/>
            <a:ext cx="7848600" cy="576262"/>
          </a:xfrm>
        </p:spPr>
        <p:txBody>
          <a:bodyPr/>
          <a:lstStyle/>
          <a:p>
            <a:pPr eaLnBrk="1" hangingPunct="1"/>
            <a:r>
              <a:rPr lang="en-US" altLang="en-US"/>
              <a:t>CPU Scheduler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319DAD7-9709-0144-B314-538BD08A4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1169988"/>
            <a:ext cx="7067550" cy="4786312"/>
          </a:xfrm>
        </p:spPr>
        <p:txBody>
          <a:bodyPr/>
          <a:lstStyle/>
          <a:p>
            <a:pPr marL="342815" indent="-342815">
              <a:buFont typeface="Monotype Sorts" charset="2"/>
              <a:buChar char="n"/>
              <a:defRPr/>
            </a:pP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Short-term scheduler </a:t>
            </a:r>
            <a:r>
              <a:rPr lang="en-US" dirty="0">
                <a:ea typeface="ＭＳ Ｐゴシック" charset="-128"/>
              </a:rPr>
              <a:t>selects from among the processes in ready queue, and allocates the CPU to one of them</a:t>
            </a:r>
          </a:p>
          <a:p>
            <a:pPr marL="742765" lvl="1" indent="-285680">
              <a:buFont typeface="Monotype Sorts" charset="2"/>
              <a:buChar char="l"/>
              <a:defRPr/>
            </a:pPr>
            <a:r>
              <a:rPr lang="en-US" dirty="0">
                <a:ea typeface="ＭＳ Ｐゴシック" charset="-128"/>
              </a:rPr>
              <a:t>Queue may be ordered in various ways</a:t>
            </a:r>
          </a:p>
          <a:p>
            <a:pPr marL="342815" indent="-342815">
              <a:buFont typeface="Monotype Sorts" charset="2"/>
              <a:buChar char="n"/>
              <a:defRPr/>
            </a:pPr>
            <a:r>
              <a:rPr lang="en-US" dirty="0">
                <a:ea typeface="ＭＳ Ｐゴシック" charset="-128"/>
              </a:rPr>
              <a:t>CPU scheduling decisions may take place when a process:</a:t>
            </a:r>
          </a:p>
          <a:p>
            <a:pPr marL="799900" lvl="1" indent="-342815">
              <a:buFont typeface="Monotype Sorts" pitchFamily="-84" charset="2"/>
              <a:buNone/>
              <a:defRPr/>
            </a:pPr>
            <a:r>
              <a:rPr lang="en-US" dirty="0">
                <a:solidFill>
                  <a:srgbClr val="CC6600"/>
                </a:solidFill>
                <a:ea typeface="ＭＳ Ｐゴシック" charset="-128"/>
              </a:rPr>
              <a:t>1.	</a:t>
            </a:r>
            <a:r>
              <a:rPr lang="en-US" dirty="0">
                <a:ea typeface="ＭＳ Ｐゴシック" charset="-128"/>
              </a:rPr>
              <a:t>Switches from running to waiting state</a:t>
            </a:r>
          </a:p>
          <a:p>
            <a:pPr marL="799900" lvl="1" indent="-342815">
              <a:buFont typeface="Monotype Sorts" pitchFamily="-84" charset="2"/>
              <a:buNone/>
              <a:defRPr/>
            </a:pPr>
            <a:r>
              <a:rPr lang="en-US" dirty="0">
                <a:solidFill>
                  <a:srgbClr val="CC6600"/>
                </a:solidFill>
                <a:ea typeface="ＭＳ Ｐゴシック" charset="-128"/>
              </a:rPr>
              <a:t>2.</a:t>
            </a:r>
            <a:r>
              <a:rPr lang="en-US" dirty="0">
                <a:ea typeface="ＭＳ Ｐゴシック" charset="-128"/>
              </a:rPr>
              <a:t>	Switches from running to ready state</a:t>
            </a:r>
          </a:p>
          <a:p>
            <a:pPr marL="799900" lvl="1" indent="-342815">
              <a:buFont typeface="Monotype Sorts" pitchFamily="-84" charset="2"/>
              <a:buNone/>
              <a:defRPr/>
            </a:pPr>
            <a:r>
              <a:rPr lang="en-US" dirty="0">
                <a:solidFill>
                  <a:srgbClr val="CC6600"/>
                </a:solidFill>
                <a:ea typeface="ＭＳ Ｐゴシック" charset="-128"/>
              </a:rPr>
              <a:t>3.</a:t>
            </a:r>
            <a:r>
              <a:rPr lang="en-US" dirty="0">
                <a:ea typeface="ＭＳ Ｐゴシック" charset="-128"/>
              </a:rPr>
              <a:t>	Switches from waiting to ready</a:t>
            </a:r>
          </a:p>
          <a:p>
            <a:pPr marL="799900" lvl="1" indent="-342815">
              <a:buFont typeface="Monotype Sorts" charset="2"/>
              <a:buAutoNum type="arabicPeriod" startAt="4"/>
              <a:defRPr/>
            </a:pPr>
            <a:r>
              <a:rPr lang="en-US" dirty="0">
                <a:ea typeface="ＭＳ Ｐゴシック" charset="-128"/>
              </a:rPr>
              <a:t>Terminates</a:t>
            </a:r>
          </a:p>
          <a:p>
            <a:pPr marL="342815" indent="-342815">
              <a:buFont typeface="Monotype Sorts" charset="2"/>
              <a:buChar char="n"/>
              <a:defRPr/>
            </a:pPr>
            <a:r>
              <a:rPr lang="en-US" dirty="0">
                <a:ea typeface="ＭＳ Ｐゴシック" charset="-128"/>
              </a:rPr>
              <a:t>Scheduling under 1 and 4 is </a:t>
            </a:r>
            <a:r>
              <a:rPr lang="en-US" b="1" dirty="0" err="1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nonpreemptive</a:t>
            </a:r>
            <a:endParaRPr lang="en-US" b="1" dirty="0">
              <a:solidFill>
                <a:srgbClr val="3366FF"/>
              </a:solidFill>
              <a:ea typeface="ＭＳ Ｐゴシック" charset="0"/>
              <a:cs typeface="ＭＳ Ｐゴシック" charset="0"/>
            </a:endParaRPr>
          </a:p>
          <a:p>
            <a:pPr marL="342815" indent="-342815">
              <a:buFont typeface="Monotype Sorts" charset="2"/>
              <a:buChar char="n"/>
              <a:defRPr/>
            </a:pPr>
            <a:r>
              <a:rPr lang="en-US" dirty="0">
                <a:ea typeface="ＭＳ Ｐゴシック" charset="-128"/>
              </a:rPr>
              <a:t>All other scheduling is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preemptive</a:t>
            </a:r>
          </a:p>
          <a:p>
            <a:pPr marL="742765" lvl="1" indent="-285680">
              <a:buFont typeface="Monotype Sorts" charset="2"/>
              <a:buChar char="l"/>
              <a:defRPr/>
            </a:pPr>
            <a:r>
              <a:rPr lang="en-US" dirty="0">
                <a:ea typeface="ＭＳ Ｐゴシック" charset="-128"/>
              </a:rPr>
              <a:t>Consider access to shared data</a:t>
            </a:r>
          </a:p>
          <a:p>
            <a:pPr marL="742765" lvl="1" indent="-285680">
              <a:buFont typeface="Monotype Sorts" charset="2"/>
              <a:buChar char="l"/>
              <a:defRPr/>
            </a:pPr>
            <a:r>
              <a:rPr lang="en-US" dirty="0">
                <a:ea typeface="ＭＳ Ｐゴシック" charset="-128"/>
              </a:rPr>
              <a:t>Consider preemption while in kernel mode</a:t>
            </a:r>
          </a:p>
          <a:p>
            <a:pPr marL="742765" lvl="1" indent="-285680">
              <a:buFont typeface="Monotype Sorts" charset="2"/>
              <a:buChar char="l"/>
              <a:defRPr/>
            </a:pPr>
            <a:r>
              <a:rPr lang="en-US" dirty="0">
                <a:ea typeface="ＭＳ Ｐゴシック" charset="-128"/>
              </a:rPr>
              <a:t>Consider interrupts occurring during crucial OS activities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05"/>
    </mc:Choice>
    <mc:Fallback xmlns="">
      <p:transition spd="slow" advTm="7120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4E244C3E-2015-B24D-8C3D-57D377BEB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33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Dispatcher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B809DB8C-C19C-6D4B-AEAC-EB3AD9D227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775" y="1177925"/>
            <a:ext cx="6724650" cy="4483100"/>
          </a:xfrm>
        </p:spPr>
        <p:txBody>
          <a:bodyPr/>
          <a:lstStyle/>
          <a:p>
            <a:r>
              <a:rPr lang="en-US" altLang="en-US"/>
              <a:t>Dispatcher module gives control of the CPU to the process selected by the short-term scheduler; this involves:</a:t>
            </a:r>
          </a:p>
          <a:p>
            <a:pPr lvl="1"/>
            <a:r>
              <a:rPr lang="en-US" altLang="en-US"/>
              <a:t>switching context</a:t>
            </a:r>
          </a:p>
          <a:p>
            <a:pPr lvl="1"/>
            <a:r>
              <a:rPr lang="en-US" altLang="en-US"/>
              <a:t>switching to user mode</a:t>
            </a:r>
          </a:p>
          <a:p>
            <a:pPr lvl="1"/>
            <a:r>
              <a:rPr lang="en-US" altLang="en-US"/>
              <a:t>jumping to the proper location in the user program to restart that program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Dispatch latency </a:t>
            </a:r>
            <a:r>
              <a:rPr lang="en-US" altLang="en-US"/>
              <a:t>– time it takes for the dispatcher to stop one process and start another running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55"/>
    </mc:Choice>
    <mc:Fallback xmlns="">
      <p:transition spd="slow" advTm="10125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F706962B-69A2-E346-BF21-F6D085834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14313"/>
            <a:ext cx="7696200" cy="576262"/>
          </a:xfrm>
        </p:spPr>
        <p:txBody>
          <a:bodyPr/>
          <a:lstStyle/>
          <a:p>
            <a:pPr eaLnBrk="1" hangingPunct="1"/>
            <a:r>
              <a:rPr lang="en-US" altLang="en-US"/>
              <a:t>Scheduling Criteria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A93D1A9C-1F05-5248-B219-EEE97A361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1246188"/>
            <a:ext cx="7156450" cy="4959350"/>
          </a:xfrm>
        </p:spPr>
        <p:txBody>
          <a:bodyPr/>
          <a:lstStyle/>
          <a:p>
            <a:r>
              <a:rPr lang="en-US" altLang="en-US" b="1"/>
              <a:t>CPU utilization </a:t>
            </a:r>
            <a:r>
              <a:rPr lang="en-US" altLang="en-US"/>
              <a:t>– keep the CPU as busy as possible</a:t>
            </a:r>
          </a:p>
          <a:p>
            <a:r>
              <a:rPr lang="en-US" altLang="en-US" b="1"/>
              <a:t>Throughput</a:t>
            </a:r>
            <a:r>
              <a:rPr lang="en-US" altLang="en-US"/>
              <a:t> – # of processes that complete their execution per time unit</a:t>
            </a:r>
          </a:p>
          <a:p>
            <a:r>
              <a:rPr lang="en-US" altLang="en-US" b="1"/>
              <a:t>Turnaround time </a:t>
            </a:r>
            <a:r>
              <a:rPr lang="en-US" altLang="en-US"/>
              <a:t>– amount of time to execute a particular process</a:t>
            </a:r>
          </a:p>
          <a:p>
            <a:r>
              <a:rPr lang="en-US" altLang="en-US" b="1"/>
              <a:t>Waiting time </a:t>
            </a:r>
            <a:r>
              <a:rPr lang="en-US" altLang="en-US"/>
              <a:t>– amount of time a process has been waiting in the ready queue</a:t>
            </a:r>
          </a:p>
          <a:p>
            <a:r>
              <a:rPr lang="en-US" altLang="en-US" b="1"/>
              <a:t>Response time </a:t>
            </a:r>
            <a:r>
              <a:rPr lang="en-US" altLang="en-US"/>
              <a:t>– amount of time it takes from when a request was submitted until the first response is produced, not output  (for time-sharing environment)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647"/>
    </mc:Choice>
    <mc:Fallback xmlns="">
      <p:transition spd="slow" advTm="13064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763ABABD-90BB-A248-8F6F-1EEFCAD43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4163" y="138113"/>
            <a:ext cx="7513637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Scheduling Algorithm Optimization Criteria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EB229C9B-6BDF-834D-A9B7-84CC1E101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2488" y="1174750"/>
            <a:ext cx="6115050" cy="4483100"/>
          </a:xfrm>
        </p:spPr>
        <p:txBody>
          <a:bodyPr/>
          <a:lstStyle/>
          <a:p>
            <a:r>
              <a:rPr lang="en-US" altLang="en-US"/>
              <a:t>Max CPU utilization</a:t>
            </a:r>
          </a:p>
          <a:p>
            <a:r>
              <a:rPr lang="en-US" altLang="en-US"/>
              <a:t>Max throughput</a:t>
            </a:r>
          </a:p>
          <a:p>
            <a:r>
              <a:rPr lang="en-US" altLang="en-US"/>
              <a:t>Min turnaround time </a:t>
            </a:r>
          </a:p>
          <a:p>
            <a:r>
              <a:rPr lang="en-US" altLang="en-US"/>
              <a:t>Min waiting time </a:t>
            </a:r>
          </a:p>
          <a:p>
            <a:r>
              <a:rPr lang="en-US" altLang="en-US"/>
              <a:t>Min response time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78"/>
    </mc:Choice>
    <mc:Fallback xmlns="">
      <p:transition spd="slow" advTm="33478"/>
    </mc:Fallback>
  </mc:AlternateContent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25661</TotalTime>
  <Words>2763</Words>
  <Application>Microsoft Macintosh PowerPoint</Application>
  <PresentationFormat>On-screen Show (4:3)</PresentationFormat>
  <Paragraphs>393</Paragraphs>
  <Slides>54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Helvetica</vt:lpstr>
      <vt:lpstr>Lucida Grande</vt:lpstr>
      <vt:lpstr>Monotype Sorts</vt:lpstr>
      <vt:lpstr>Times New Roman</vt:lpstr>
      <vt:lpstr>Verdana</vt:lpstr>
      <vt:lpstr>Webdings</vt:lpstr>
      <vt:lpstr>os-8</vt:lpstr>
      <vt:lpstr>Equation</vt:lpstr>
      <vt:lpstr>Chapter 6:  CPU Scheduling</vt:lpstr>
      <vt:lpstr>Chapter 6:  CPU Scheduling</vt:lpstr>
      <vt:lpstr>Objectives</vt:lpstr>
      <vt:lpstr>Basic Concepts</vt:lpstr>
      <vt:lpstr>Histogram of CPU-burst Times</vt:lpstr>
      <vt:lpstr>CPU Scheduler</vt:lpstr>
      <vt:lpstr>Dispatcher</vt:lpstr>
      <vt:lpstr>Scheduling Criteria</vt:lpstr>
      <vt:lpstr>Scheduling Algorithm Optimization Criteria</vt:lpstr>
      <vt:lpstr>Various Times Related To Process-</vt:lpstr>
      <vt:lpstr>   Various Times Related To Process-</vt:lpstr>
      <vt:lpstr>   Various Times Related To Process-</vt:lpstr>
      <vt:lpstr> Various Times Related To Process-</vt:lpstr>
      <vt:lpstr>First- Come, First-Served (FCFS) Scheduling</vt:lpstr>
      <vt:lpstr>First- Come, First-Served (FCFS) Scheduling</vt:lpstr>
      <vt:lpstr>FCFS Scheduling (Cont.)</vt:lpstr>
      <vt:lpstr>FCFS Scheduling (Cont.)</vt:lpstr>
      <vt:lpstr>Shortest-Job-First (SJF) Scheduling</vt:lpstr>
      <vt:lpstr>Example of SJF</vt:lpstr>
      <vt:lpstr>Determining Length of Next CPU Burst</vt:lpstr>
      <vt:lpstr>Prediction of the Length of the Next CPU Burst</vt:lpstr>
      <vt:lpstr>Examples of Exponential Averaging</vt:lpstr>
      <vt:lpstr>Example of Shortest-remaining-time-first</vt:lpstr>
      <vt:lpstr>Priority Scheduling</vt:lpstr>
      <vt:lpstr>Example of Priority Scheduling</vt:lpstr>
      <vt:lpstr>Round Robin (RR)</vt:lpstr>
      <vt:lpstr>Example of RR with Time Quantum = 4</vt:lpstr>
      <vt:lpstr>Example:</vt:lpstr>
      <vt:lpstr>Example (Cont.)</vt:lpstr>
      <vt:lpstr>Example (Cont.)</vt:lpstr>
      <vt:lpstr>Example (Cont.)</vt:lpstr>
      <vt:lpstr>Example (Cont.)</vt:lpstr>
      <vt:lpstr>Example (Cont.)</vt:lpstr>
      <vt:lpstr>Time Quantum and Context Switch Time</vt:lpstr>
      <vt:lpstr>Turnaround Time Varies With The Time Quantum</vt:lpstr>
      <vt:lpstr>Multilevel Queue</vt:lpstr>
      <vt:lpstr>Multilevel Queue Scheduling</vt:lpstr>
      <vt:lpstr>Multilevel Feedback Queue</vt:lpstr>
      <vt:lpstr>Example of Multilevel Feedback Queue</vt:lpstr>
      <vt:lpstr>Thread Scheduling</vt:lpstr>
      <vt:lpstr>Multiple-Processor Scheduling</vt:lpstr>
      <vt:lpstr>NUMA and CPU Scheduling</vt:lpstr>
      <vt:lpstr>Multiple-Processor Scheduling – Load Balancing</vt:lpstr>
      <vt:lpstr>Multicore Processors</vt:lpstr>
      <vt:lpstr>Multithreaded Multicore System</vt:lpstr>
      <vt:lpstr>Virtualization and Scheduling</vt:lpstr>
      <vt:lpstr>Real-Time CPU Scheduling</vt:lpstr>
      <vt:lpstr>Real-Time CPU Scheduling (Cont.)</vt:lpstr>
      <vt:lpstr>Priority-based Scheduling</vt:lpstr>
      <vt:lpstr>Rate Montonic Scheduling</vt:lpstr>
      <vt:lpstr>Missed Deadlines with Rate Monotonic Scheduling</vt:lpstr>
      <vt:lpstr>Earliest Deadline First Scheduling (EDF)</vt:lpstr>
      <vt:lpstr>Proportional Share Scheduling</vt:lpstr>
      <vt:lpstr>End of Chapter 6</vt:lpstr>
    </vt:vector>
  </TitlesOfParts>
  <Manager/>
  <Company>Lucent Technologies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subject/>
  <dc:creator>Lucent End User</dc:creator>
  <cp:keywords/>
  <dc:description/>
  <cp:lastModifiedBy>Musaab Alaziz</cp:lastModifiedBy>
  <cp:revision>221</cp:revision>
  <cp:lastPrinted>2013-09-10T17:57:57Z</cp:lastPrinted>
  <dcterms:created xsi:type="dcterms:W3CDTF">2011-01-13T23:43:38Z</dcterms:created>
  <dcterms:modified xsi:type="dcterms:W3CDTF">2021-02-11T13:28:48Z</dcterms:modified>
  <cp:category/>
</cp:coreProperties>
</file>